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Red Hat Display" panose="020B0604020202020204" charset="0"/>
      <p:regular r:id="rId15"/>
    </p:embeddedFont>
    <p:embeddedFont>
      <p:font typeface="Roboto" panose="020B0604020202020204" charset="0"/>
      <p:regular r:id="rId16"/>
    </p:embeddedFont>
    <p:embeddedFont>
      <p:font typeface="Calibri" panose="020F0502020204030204" pitchFamily="34" charset="0"/>
      <p:regular r:id="rId17"/>
      <p:bold r:id="rId18"/>
      <p:italic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7" autoAdjust="0"/>
    <p:restoredTop sz="86443" autoAdjust="0"/>
  </p:normalViewPr>
  <p:slideViewPr>
    <p:cSldViewPr>
      <p:cViewPr varScale="1">
        <p:scale>
          <a:sx n="49" d="100"/>
          <a:sy n="49" d="100"/>
        </p:scale>
        <p:origin x="173" y="53"/>
      </p:cViewPr>
      <p:guideLst>
        <p:guide orient="horz" pos="2160"/>
        <p:guide pos="2880"/>
      </p:guideLst>
    </p:cSldViewPr>
  </p:slideViewPr>
  <p:outlineViewPr>
    <p:cViewPr>
      <p:scale>
        <a:sx n="50" d="100"/>
        <a:sy n="50"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jpeg>
</file>

<file path=ppt/media/image26.jpeg>
</file>

<file path=ppt/media/image27.jpeg>
</file>

<file path=ppt/media/image28.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15.09.2025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‹N›</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10</a:t>
            </a:r>
            <a:endParaRPr lang="en-US" dirty="0"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11</a:t>
            </a:r>
            <a:endParaRPr lang="en-US" dirty="0"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12</a:t>
            </a:r>
            <a:endParaRPr lang="en-US" dirty="0"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9/15/2025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9/15/2025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9/15/2025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9/15/2025</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4.png"/><Relationship Id="rId4" Type="http://schemas.openxmlformats.org/officeDocument/2006/relationships/hyperlink" Target="https://gamma.app/?utm_source=made-with-gamma"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drive.google.com/file/d/1pqfCQVV8vLSyK_2Ael0PBpoVUJFlnozR/view?t=9" TargetMode="External"/><Relationship Id="rId3" Type="http://schemas.openxmlformats.org/officeDocument/2006/relationships/slideLayout" Target="../slideLayouts/slideLayout7.xml"/><Relationship Id="rId7" Type="http://schemas.openxmlformats.org/officeDocument/2006/relationships/image" Target="../media/image2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onebowl.vercel.app/" TargetMode="External"/><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27.jpeg"/><Relationship Id="rId3" Type="http://schemas.openxmlformats.org/officeDocument/2006/relationships/image" Target="../media/image1.png"/><Relationship Id="rId7" Type="http://schemas.openxmlformats.org/officeDocument/2006/relationships/image" Target="../media/image26.jpe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25.jpeg"/><Relationship Id="rId5" Type="http://schemas.openxmlformats.org/officeDocument/2006/relationships/image" Target="../media/image24.jpeg"/><Relationship Id="rId10" Type="http://schemas.openxmlformats.org/officeDocument/2006/relationships/hyperlink" Target="https://onebowl.vercel.app/" TargetMode="External"/><Relationship Id="rId4" Type="http://schemas.openxmlformats.org/officeDocument/2006/relationships/image" Target="../media/image23.jpeg"/><Relationship Id="rId9" Type="http://schemas.openxmlformats.org/officeDocument/2006/relationships/image" Target="../media/image28.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gamma.app/?utm_source=made-with-gamma"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76200" y="3810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grpSp>
        <p:nvGrpSpPr>
          <p:cNvPr id="6" name="Group 6"/>
          <p:cNvGrpSpPr>
            <a:grpSpLocks noChangeAspect="1"/>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4"/>
              <a:stretch>
                <a:fillRect/>
              </a:stretch>
            </a:blipFill>
          </p:spPr>
        </p:sp>
      </p:grpSp>
      <p:sp>
        <p:nvSpPr>
          <p:cNvPr id="8" name="TextBox 8"/>
          <p:cNvSpPr txBox="1"/>
          <p:nvPr/>
        </p:nvSpPr>
        <p:spPr>
          <a:xfrm>
            <a:off x="7905155" y="2967484"/>
            <a:ext cx="6160442" cy="798462"/>
          </a:xfrm>
          <a:prstGeom prst="rect">
            <a:avLst/>
          </a:prstGeom>
        </p:spPr>
        <p:txBody>
          <a:bodyPr lIns="0" tIns="0" rIns="0" bIns="0" rtlCol="0" anchor="t">
            <a:spAutoFit/>
          </a:bodyPr>
          <a:lstStyle/>
          <a:p>
            <a:pPr algn="l">
              <a:lnSpc>
                <a:spcPts val="6062"/>
              </a:lnSpc>
            </a:pPr>
            <a:r>
              <a:rPr lang="en-US" sz="4812" dirty="0" err="1">
                <a:solidFill>
                  <a:srgbClr val="1F1E1E"/>
                </a:solidFill>
                <a:latin typeface="Red Hat Display"/>
                <a:ea typeface="Red Hat Display"/>
                <a:cs typeface="Red Hat Display"/>
                <a:sym typeface="Red Hat Display"/>
              </a:rPr>
              <a:t>OneBowl</a:t>
            </a:r>
            <a:endParaRPr lang="en-US" sz="4812" dirty="0">
              <a:solidFill>
                <a:srgbClr val="1F1E1E"/>
              </a:solidFill>
              <a:latin typeface="Red Hat Display"/>
              <a:ea typeface="Red Hat Display"/>
              <a:cs typeface="Red Hat Display"/>
              <a:sym typeface="Red Hat Display"/>
            </a:endParaRPr>
          </a:p>
        </p:txBody>
      </p:sp>
      <p:sp>
        <p:nvSpPr>
          <p:cNvPr id="9" name="TextBox 9"/>
          <p:cNvSpPr txBox="1"/>
          <p:nvPr/>
        </p:nvSpPr>
        <p:spPr>
          <a:xfrm>
            <a:off x="7905155" y="4129980"/>
            <a:ext cx="7566421" cy="798462"/>
          </a:xfrm>
          <a:prstGeom prst="rect">
            <a:avLst/>
          </a:prstGeom>
        </p:spPr>
        <p:txBody>
          <a:bodyPr lIns="0" tIns="0" rIns="0" bIns="0" rtlCol="0" anchor="t">
            <a:spAutoFit/>
          </a:bodyPr>
          <a:lstStyle/>
          <a:p>
            <a:pPr algn="l">
              <a:lnSpc>
                <a:spcPts val="6062"/>
              </a:lnSpc>
            </a:pPr>
            <a:r>
              <a:rPr lang="en-US" sz="4812">
                <a:solidFill>
                  <a:srgbClr val="1F1E1E"/>
                </a:solidFill>
                <a:latin typeface="Red Hat Display"/>
                <a:ea typeface="Red Hat Display"/>
                <a:cs typeface="Red Hat Display"/>
                <a:sym typeface="Red Hat Display"/>
              </a:rPr>
              <a:t>(One Bowl to Every Animal)</a:t>
            </a:r>
          </a:p>
        </p:txBody>
      </p:sp>
      <p:sp>
        <p:nvSpPr>
          <p:cNvPr id="10" name="TextBox 10"/>
          <p:cNvSpPr txBox="1"/>
          <p:nvPr/>
        </p:nvSpPr>
        <p:spPr>
          <a:xfrm>
            <a:off x="7905155" y="5939135"/>
            <a:ext cx="9335691" cy="1351657"/>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One bowl, endless compassion. Choose an animal, select their favorite food, and watch your kindness create a ripple of joy. Every meal matters, every donation feeds hope.One Bowl to every animal</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grpSp>
        <p:nvGrpSpPr>
          <p:cNvPr id="6" name="Group 6"/>
          <p:cNvGrpSpPr>
            <a:grpSpLocks noChangeAspect="1"/>
          </p:cNvGrpSpPr>
          <p:nvPr/>
        </p:nvGrpSpPr>
        <p:grpSpPr>
          <a:xfrm>
            <a:off x="16049019" y="9686925"/>
            <a:ext cx="2153256" cy="514350"/>
            <a:chOff x="0" y="0"/>
            <a:chExt cx="2871008" cy="685800"/>
          </a:xfrm>
        </p:grpSpPr>
        <p:sp>
          <p:nvSpPr>
            <p:cNvPr id="7" name="Freeform 7" descr="preencoded.png">
              <a:hlinkClick r:id="rId4"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5"/>
              <a:stretch>
                <a:fillRect r="-1"/>
              </a:stretch>
            </a:blipFill>
          </p:spPr>
        </p:sp>
      </p:grpSp>
      <p:grpSp>
        <p:nvGrpSpPr>
          <p:cNvPr id="8" name="Group 8"/>
          <p:cNvGrpSpPr>
            <a:grpSpLocks noChangeAspect="1"/>
          </p:cNvGrpSpPr>
          <p:nvPr/>
        </p:nvGrpSpPr>
        <p:grpSpPr>
          <a:xfrm>
            <a:off x="11430000" y="0"/>
            <a:ext cx="6858000" cy="10287000"/>
            <a:chOff x="0" y="0"/>
            <a:chExt cx="9144000" cy="13716000"/>
          </a:xfrm>
        </p:grpSpPr>
        <p:sp>
          <p:nvSpPr>
            <p:cNvPr id="9" name="Freeform 9"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6"/>
              <a:stretch>
                <a:fillRect/>
              </a:stretch>
            </a:blipFill>
          </p:spPr>
        </p:sp>
      </p:grpSp>
      <p:sp>
        <p:nvSpPr>
          <p:cNvPr id="10" name="TextBox 10"/>
          <p:cNvSpPr txBox="1"/>
          <p:nvPr/>
        </p:nvSpPr>
        <p:spPr>
          <a:xfrm>
            <a:off x="1047155" y="1867346"/>
            <a:ext cx="9335691" cy="3127773"/>
          </a:xfrm>
          <a:prstGeom prst="rect">
            <a:avLst/>
          </a:prstGeom>
        </p:spPr>
        <p:txBody>
          <a:bodyPr lIns="0" tIns="0" rIns="0" bIns="0" rtlCol="0" anchor="t">
            <a:spAutoFit/>
          </a:bodyPr>
          <a:lstStyle/>
          <a:p>
            <a:pPr algn="ctr">
              <a:lnSpc>
                <a:spcPts val="12125"/>
              </a:lnSpc>
            </a:pPr>
            <a:r>
              <a:rPr lang="en-US" sz="9687" dirty="0">
                <a:solidFill>
                  <a:srgbClr val="F5A3A3"/>
                </a:solidFill>
                <a:latin typeface="Red Hat Display"/>
                <a:ea typeface="Red Hat Display"/>
                <a:cs typeface="Red Hat Display"/>
                <a:sym typeface="Red Hat Display"/>
              </a:rPr>
              <a:t>Feed Animals, Share Love</a:t>
            </a:r>
          </a:p>
        </p:txBody>
      </p:sp>
      <p:sp>
        <p:nvSpPr>
          <p:cNvPr id="11" name="TextBox 11"/>
          <p:cNvSpPr txBox="1"/>
          <p:nvPr/>
        </p:nvSpPr>
        <p:spPr>
          <a:xfrm>
            <a:off x="1047155" y="5292477"/>
            <a:ext cx="9335691" cy="1351657"/>
          </a:xfrm>
          <a:prstGeom prst="rect">
            <a:avLst/>
          </a:prstGeom>
        </p:spPr>
        <p:txBody>
          <a:bodyPr lIns="0" tIns="0" rIns="0" bIns="0" rtlCol="0" anchor="t">
            <a:spAutoFit/>
          </a:bodyPr>
          <a:lstStyle/>
          <a:p>
            <a:pPr algn="ctr">
              <a:lnSpc>
                <a:spcPts val="3250"/>
              </a:lnSpc>
            </a:pPr>
            <a:r>
              <a:rPr lang="en-US" sz="2000" dirty="0">
                <a:solidFill>
                  <a:srgbClr val="3B3535"/>
                </a:solidFill>
                <a:latin typeface="Roboto"/>
                <a:ea typeface="Roboto"/>
                <a:cs typeface="Roboto"/>
                <a:sym typeface="Roboto"/>
              </a:rPr>
              <a:t>Join thousands of animal lovers making a real difference. Your donation doesn't just feed an animal - it feeds hope, spreads compassion, and creates a ripple of kindness that touches hearts across our community.</a:t>
            </a:r>
          </a:p>
        </p:txBody>
      </p:sp>
      <p:grpSp>
        <p:nvGrpSpPr>
          <p:cNvPr id="12" name="Group 12"/>
          <p:cNvGrpSpPr>
            <a:grpSpLocks noChangeAspect="1"/>
          </p:cNvGrpSpPr>
          <p:nvPr/>
        </p:nvGrpSpPr>
        <p:grpSpPr>
          <a:xfrm>
            <a:off x="1047155" y="6938665"/>
            <a:ext cx="2689622" cy="719881"/>
            <a:chOff x="0" y="0"/>
            <a:chExt cx="3586163" cy="959842"/>
          </a:xfrm>
        </p:grpSpPr>
        <p:sp>
          <p:nvSpPr>
            <p:cNvPr id="13" name="Freeform 13" descr="preencoded.png"/>
            <p:cNvSpPr/>
            <p:nvPr/>
          </p:nvSpPr>
          <p:spPr>
            <a:xfrm>
              <a:off x="0" y="0"/>
              <a:ext cx="3586226" cy="959866"/>
            </a:xfrm>
            <a:custGeom>
              <a:avLst/>
              <a:gdLst/>
              <a:ahLst/>
              <a:cxnLst/>
              <a:rect l="l" t="t" r="r" b="b"/>
              <a:pathLst>
                <a:path w="3586226" h="959866">
                  <a:moveTo>
                    <a:pt x="0" y="0"/>
                  </a:moveTo>
                  <a:lnTo>
                    <a:pt x="3586226" y="0"/>
                  </a:lnTo>
                  <a:lnTo>
                    <a:pt x="3586226" y="959866"/>
                  </a:lnTo>
                  <a:lnTo>
                    <a:pt x="0" y="959866"/>
                  </a:lnTo>
                  <a:lnTo>
                    <a:pt x="0" y="0"/>
                  </a:lnTo>
                  <a:close/>
                </a:path>
              </a:pathLst>
            </a:custGeom>
            <a:blipFill>
              <a:blip r:embed="rId7"/>
              <a:stretch>
                <a:fillRect t="-345" r="1" b="-343"/>
              </a:stretch>
            </a:blipFill>
          </p:spPr>
        </p:sp>
      </p:grpSp>
      <p:sp>
        <p:nvSpPr>
          <p:cNvPr id="16" name="TextBox 16"/>
          <p:cNvSpPr txBox="1"/>
          <p:nvPr/>
        </p:nvSpPr>
        <p:spPr>
          <a:xfrm>
            <a:off x="1047155" y="7857827"/>
            <a:ext cx="9335691" cy="514052"/>
          </a:xfrm>
          <a:prstGeom prst="rect">
            <a:avLst/>
          </a:prstGeom>
        </p:spPr>
        <p:txBody>
          <a:bodyPr lIns="0" tIns="0" rIns="0" bIns="0" rtlCol="0" anchor="t">
            <a:spAutoFit/>
          </a:bodyPr>
          <a:lstStyle/>
          <a:p>
            <a:pPr algn="ctr">
              <a:lnSpc>
                <a:spcPts val="3250"/>
              </a:lnSpc>
            </a:pPr>
            <a:r>
              <a:rPr lang="en-US" sz="2000" dirty="0">
                <a:solidFill>
                  <a:srgbClr val="3B3535"/>
                </a:solidFill>
                <a:latin typeface="Roboto"/>
                <a:ea typeface="Roboto"/>
                <a:cs typeface="Roboto"/>
                <a:sym typeface="Roboto"/>
              </a:rPr>
              <a:t>Every bowl filled is a heart touched. Every meal shared is love multiplied.</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5"/>
              <a:stretch>
                <a:fillRect/>
              </a:stretch>
            </a:blipFill>
          </p:spPr>
        </p:sp>
      </p:grpSp>
      <p:grpSp>
        <p:nvGrpSpPr>
          <p:cNvPr id="4" name="Group 4"/>
          <p:cNvGrpSpPr/>
          <p:nvPr/>
        </p:nvGrpSpPr>
        <p:grpSpPr>
          <a:xfrm>
            <a:off x="0" y="3810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sp>
        <p:nvSpPr>
          <p:cNvPr id="6" name="TextBox 6"/>
          <p:cNvSpPr txBox="1"/>
          <p:nvPr/>
        </p:nvSpPr>
        <p:spPr>
          <a:xfrm>
            <a:off x="1047155" y="1048791"/>
            <a:ext cx="6160442" cy="798462"/>
          </a:xfrm>
          <a:prstGeom prst="rect">
            <a:avLst/>
          </a:prstGeom>
        </p:spPr>
        <p:txBody>
          <a:bodyPr lIns="0" tIns="0" rIns="0" bIns="0" rtlCol="0" anchor="t">
            <a:spAutoFit/>
          </a:bodyPr>
          <a:lstStyle/>
          <a:p>
            <a:pPr algn="l">
              <a:lnSpc>
                <a:spcPts val="6062"/>
              </a:lnSpc>
            </a:pPr>
            <a:r>
              <a:rPr lang="en-US" sz="4812" dirty="0">
                <a:solidFill>
                  <a:srgbClr val="1F1E1E"/>
                </a:solidFill>
                <a:latin typeface="Red Hat Display"/>
                <a:ea typeface="Red Hat Display"/>
                <a:cs typeface="Red Hat Display"/>
                <a:sym typeface="Red Hat Display"/>
              </a:rPr>
              <a:t>Glance :</a:t>
            </a:r>
          </a:p>
        </p:txBody>
      </p:sp>
      <p:sp>
        <p:nvSpPr>
          <p:cNvPr id="9" name="Rettangolo 8"/>
          <p:cNvSpPr/>
          <p:nvPr/>
        </p:nvSpPr>
        <p:spPr>
          <a:xfrm>
            <a:off x="5791200" y="1215819"/>
            <a:ext cx="9448800" cy="923330"/>
          </a:xfrm>
          <a:prstGeom prst="rect">
            <a:avLst/>
          </a:prstGeom>
        </p:spPr>
        <p:txBody>
          <a:bodyPr wrap="square">
            <a:spAutoFit/>
          </a:bodyPr>
          <a:lstStyle/>
          <a:p>
            <a:r>
              <a:rPr lang="en-US" sz="5400" dirty="0" smtClean="0">
                <a:hlinkClick r:id="rId6"/>
              </a:rPr>
              <a:t>Visit Website </a:t>
            </a:r>
            <a:endParaRPr lang="en-US" sz="5400" dirty="0"/>
          </a:p>
        </p:txBody>
      </p:sp>
      <p:pic>
        <p:nvPicPr>
          <p:cNvPr id="10" name="WhatsApp Video 2025-09-15 at 20.37.14_bebc3fd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973763" y="3375025"/>
            <a:ext cx="8961437" cy="4996776"/>
          </a:xfrm>
          <a:prstGeom prst="rect">
            <a:avLst/>
          </a:prstGeom>
        </p:spPr>
      </p:pic>
      <p:sp>
        <p:nvSpPr>
          <p:cNvPr id="7" name="Rettangolo 6"/>
          <p:cNvSpPr/>
          <p:nvPr/>
        </p:nvSpPr>
        <p:spPr>
          <a:xfrm>
            <a:off x="5105400" y="9146012"/>
            <a:ext cx="4596195" cy="461665"/>
          </a:xfrm>
          <a:prstGeom prst="rect">
            <a:avLst/>
          </a:prstGeom>
        </p:spPr>
        <p:txBody>
          <a:bodyPr wrap="none">
            <a:spAutoFit/>
          </a:bodyPr>
          <a:lstStyle/>
          <a:p>
            <a:r>
              <a:rPr lang="en-US" sz="2400" dirty="0" smtClean="0"/>
              <a:t>Video </a:t>
            </a:r>
            <a:r>
              <a:rPr lang="en-US" sz="2400" dirty="0"/>
              <a:t>Link - </a:t>
            </a:r>
            <a:r>
              <a:rPr lang="en-US" sz="2400" dirty="0" smtClean="0">
                <a:hlinkClick r:id="rId8" tooltip="Click here to play video"/>
              </a:rPr>
              <a:t>Click here to play video</a:t>
            </a:r>
            <a:endParaRPr lang="en-US" sz="2400" dirty="0"/>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sp>
        <p:nvSpPr>
          <p:cNvPr id="6" name="TextBox 6"/>
          <p:cNvSpPr txBox="1"/>
          <p:nvPr/>
        </p:nvSpPr>
        <p:spPr>
          <a:xfrm>
            <a:off x="979140" y="645467"/>
            <a:ext cx="5760392" cy="748605"/>
          </a:xfrm>
          <a:prstGeom prst="rect">
            <a:avLst/>
          </a:prstGeom>
        </p:spPr>
        <p:txBody>
          <a:bodyPr lIns="0" tIns="0" rIns="0" bIns="0" rtlCol="0" anchor="t">
            <a:spAutoFit/>
          </a:bodyPr>
          <a:lstStyle/>
          <a:p>
            <a:pPr algn="l">
              <a:lnSpc>
                <a:spcPts val="5625"/>
              </a:lnSpc>
            </a:pPr>
            <a:r>
              <a:rPr lang="en-US" sz="4499" dirty="0">
                <a:solidFill>
                  <a:srgbClr val="1F1E1E"/>
                </a:solidFill>
                <a:latin typeface="Red Hat Display"/>
                <a:ea typeface="Red Hat Display"/>
                <a:cs typeface="Red Hat Display"/>
                <a:sym typeface="Red Hat Display"/>
              </a:rPr>
              <a:t>Glimpses :</a:t>
            </a:r>
          </a:p>
        </p:txBody>
      </p:sp>
      <p:grpSp>
        <p:nvGrpSpPr>
          <p:cNvPr id="7" name="Group 7"/>
          <p:cNvGrpSpPr>
            <a:grpSpLocks noChangeAspect="1"/>
          </p:cNvGrpSpPr>
          <p:nvPr/>
        </p:nvGrpSpPr>
        <p:grpSpPr>
          <a:xfrm>
            <a:off x="82021" y="1450514"/>
            <a:ext cx="5633496" cy="2780015"/>
            <a:chOff x="0" y="0"/>
            <a:chExt cx="7511328" cy="3706687"/>
          </a:xfrm>
        </p:grpSpPr>
        <p:sp>
          <p:nvSpPr>
            <p:cNvPr id="8" name="Freeform 8"/>
            <p:cNvSpPr/>
            <p:nvPr/>
          </p:nvSpPr>
          <p:spPr>
            <a:xfrm>
              <a:off x="0" y="0"/>
              <a:ext cx="7511288" cy="3706749"/>
            </a:xfrm>
            <a:custGeom>
              <a:avLst/>
              <a:gdLst/>
              <a:ahLst/>
              <a:cxnLst/>
              <a:rect l="l" t="t" r="r" b="b"/>
              <a:pathLst>
                <a:path w="7511288" h="3706749">
                  <a:moveTo>
                    <a:pt x="0" y="0"/>
                  </a:moveTo>
                  <a:lnTo>
                    <a:pt x="7511288" y="0"/>
                  </a:lnTo>
                  <a:lnTo>
                    <a:pt x="7511288" y="3706749"/>
                  </a:lnTo>
                  <a:lnTo>
                    <a:pt x="0" y="3706749"/>
                  </a:lnTo>
                  <a:lnTo>
                    <a:pt x="0" y="0"/>
                  </a:lnTo>
                  <a:close/>
                </a:path>
              </a:pathLst>
            </a:custGeom>
            <a:blipFill>
              <a:blip r:embed="rId4"/>
              <a:stretch>
                <a:fillRect b="1"/>
              </a:stretch>
            </a:blipFill>
          </p:spPr>
        </p:sp>
      </p:grpSp>
      <p:grpSp>
        <p:nvGrpSpPr>
          <p:cNvPr id="9" name="Group 9"/>
          <p:cNvGrpSpPr>
            <a:grpSpLocks noChangeAspect="1"/>
          </p:cNvGrpSpPr>
          <p:nvPr/>
        </p:nvGrpSpPr>
        <p:grpSpPr>
          <a:xfrm>
            <a:off x="-115704" y="5810115"/>
            <a:ext cx="5654211" cy="2819670"/>
            <a:chOff x="0" y="0"/>
            <a:chExt cx="7538948" cy="3759560"/>
          </a:xfrm>
        </p:grpSpPr>
        <p:sp>
          <p:nvSpPr>
            <p:cNvPr id="10" name="Freeform 10"/>
            <p:cNvSpPr/>
            <p:nvPr/>
          </p:nvSpPr>
          <p:spPr>
            <a:xfrm>
              <a:off x="0" y="0"/>
              <a:ext cx="7538974" cy="3759581"/>
            </a:xfrm>
            <a:custGeom>
              <a:avLst/>
              <a:gdLst/>
              <a:ahLst/>
              <a:cxnLst/>
              <a:rect l="l" t="t" r="r" b="b"/>
              <a:pathLst>
                <a:path w="7538974" h="3759581">
                  <a:moveTo>
                    <a:pt x="0" y="0"/>
                  </a:moveTo>
                  <a:lnTo>
                    <a:pt x="7538974" y="0"/>
                  </a:lnTo>
                  <a:lnTo>
                    <a:pt x="7538974" y="3759581"/>
                  </a:lnTo>
                  <a:lnTo>
                    <a:pt x="0" y="3759581"/>
                  </a:lnTo>
                  <a:lnTo>
                    <a:pt x="0" y="0"/>
                  </a:lnTo>
                  <a:close/>
                </a:path>
              </a:pathLst>
            </a:custGeom>
            <a:blipFill>
              <a:blip r:embed="rId5"/>
              <a:stretch>
                <a:fillRect/>
              </a:stretch>
            </a:blipFill>
          </p:spPr>
        </p:sp>
      </p:grpSp>
      <p:grpSp>
        <p:nvGrpSpPr>
          <p:cNvPr id="11" name="Group 11"/>
          <p:cNvGrpSpPr>
            <a:grpSpLocks noChangeAspect="1"/>
          </p:cNvGrpSpPr>
          <p:nvPr/>
        </p:nvGrpSpPr>
        <p:grpSpPr>
          <a:xfrm>
            <a:off x="6340964" y="5810080"/>
            <a:ext cx="5766472" cy="2889274"/>
            <a:chOff x="0" y="0"/>
            <a:chExt cx="7688630" cy="3852365"/>
          </a:xfrm>
        </p:grpSpPr>
        <p:sp>
          <p:nvSpPr>
            <p:cNvPr id="12" name="Freeform 12"/>
            <p:cNvSpPr/>
            <p:nvPr/>
          </p:nvSpPr>
          <p:spPr>
            <a:xfrm>
              <a:off x="0" y="0"/>
              <a:ext cx="7688580" cy="3852418"/>
            </a:xfrm>
            <a:custGeom>
              <a:avLst/>
              <a:gdLst/>
              <a:ahLst/>
              <a:cxnLst/>
              <a:rect l="l" t="t" r="r" b="b"/>
              <a:pathLst>
                <a:path w="7688580" h="3852418">
                  <a:moveTo>
                    <a:pt x="0" y="0"/>
                  </a:moveTo>
                  <a:lnTo>
                    <a:pt x="7688580" y="0"/>
                  </a:lnTo>
                  <a:lnTo>
                    <a:pt x="7688580" y="3852418"/>
                  </a:lnTo>
                  <a:lnTo>
                    <a:pt x="0" y="3852418"/>
                  </a:lnTo>
                  <a:lnTo>
                    <a:pt x="0" y="0"/>
                  </a:lnTo>
                  <a:close/>
                </a:path>
              </a:pathLst>
            </a:custGeom>
            <a:blipFill>
              <a:blip r:embed="rId6"/>
              <a:stretch>
                <a:fillRect b="1"/>
              </a:stretch>
            </a:blipFill>
          </p:spPr>
        </p:sp>
      </p:grpSp>
      <p:grpSp>
        <p:nvGrpSpPr>
          <p:cNvPr id="13" name="Group 13"/>
          <p:cNvGrpSpPr>
            <a:grpSpLocks noChangeAspect="1"/>
          </p:cNvGrpSpPr>
          <p:nvPr/>
        </p:nvGrpSpPr>
        <p:grpSpPr>
          <a:xfrm>
            <a:off x="6065902" y="1380380"/>
            <a:ext cx="5553057" cy="3019354"/>
            <a:chOff x="0" y="0"/>
            <a:chExt cx="7404077" cy="4025805"/>
          </a:xfrm>
        </p:grpSpPr>
        <p:sp>
          <p:nvSpPr>
            <p:cNvPr id="14" name="Freeform 14"/>
            <p:cNvSpPr/>
            <p:nvPr/>
          </p:nvSpPr>
          <p:spPr>
            <a:xfrm>
              <a:off x="0" y="0"/>
              <a:ext cx="7404100" cy="4025773"/>
            </a:xfrm>
            <a:custGeom>
              <a:avLst/>
              <a:gdLst/>
              <a:ahLst/>
              <a:cxnLst/>
              <a:rect l="l" t="t" r="r" b="b"/>
              <a:pathLst>
                <a:path w="7404100" h="4025773">
                  <a:moveTo>
                    <a:pt x="0" y="0"/>
                  </a:moveTo>
                  <a:lnTo>
                    <a:pt x="7404100" y="0"/>
                  </a:lnTo>
                  <a:lnTo>
                    <a:pt x="7404100" y="4025773"/>
                  </a:lnTo>
                  <a:lnTo>
                    <a:pt x="0" y="4025773"/>
                  </a:lnTo>
                  <a:lnTo>
                    <a:pt x="0" y="0"/>
                  </a:lnTo>
                  <a:close/>
                </a:path>
              </a:pathLst>
            </a:custGeom>
            <a:blipFill>
              <a:blip r:embed="rId7"/>
              <a:stretch>
                <a:fillRect l="-4946" r="-4946"/>
              </a:stretch>
            </a:blipFill>
          </p:spPr>
        </p:sp>
      </p:grpSp>
      <p:grpSp>
        <p:nvGrpSpPr>
          <p:cNvPr id="15" name="Group 15"/>
          <p:cNvGrpSpPr>
            <a:grpSpLocks noChangeAspect="1"/>
          </p:cNvGrpSpPr>
          <p:nvPr/>
        </p:nvGrpSpPr>
        <p:grpSpPr>
          <a:xfrm>
            <a:off x="13362214" y="1364712"/>
            <a:ext cx="4843765" cy="2840672"/>
            <a:chOff x="0" y="0"/>
            <a:chExt cx="6458353" cy="3787563"/>
          </a:xfrm>
        </p:grpSpPr>
        <p:sp>
          <p:nvSpPr>
            <p:cNvPr id="16" name="Freeform 16"/>
            <p:cNvSpPr/>
            <p:nvPr/>
          </p:nvSpPr>
          <p:spPr>
            <a:xfrm>
              <a:off x="0" y="0"/>
              <a:ext cx="6458331" cy="3787521"/>
            </a:xfrm>
            <a:custGeom>
              <a:avLst/>
              <a:gdLst/>
              <a:ahLst/>
              <a:cxnLst/>
              <a:rect l="l" t="t" r="r" b="b"/>
              <a:pathLst>
                <a:path w="6458331" h="3787521">
                  <a:moveTo>
                    <a:pt x="0" y="0"/>
                  </a:moveTo>
                  <a:lnTo>
                    <a:pt x="6458331" y="0"/>
                  </a:lnTo>
                  <a:lnTo>
                    <a:pt x="6458331" y="3787521"/>
                  </a:lnTo>
                  <a:lnTo>
                    <a:pt x="0" y="3787521"/>
                  </a:lnTo>
                  <a:lnTo>
                    <a:pt x="0" y="0"/>
                  </a:lnTo>
                  <a:close/>
                </a:path>
              </a:pathLst>
            </a:custGeom>
            <a:blipFill>
              <a:blip r:embed="rId8"/>
              <a:stretch>
                <a:fillRect l="-8707" r="-8707" b="-1"/>
              </a:stretch>
            </a:blipFill>
          </p:spPr>
        </p:sp>
      </p:grpSp>
      <p:grpSp>
        <p:nvGrpSpPr>
          <p:cNvPr id="17" name="Group 17"/>
          <p:cNvGrpSpPr>
            <a:grpSpLocks noChangeAspect="1"/>
          </p:cNvGrpSpPr>
          <p:nvPr/>
        </p:nvGrpSpPr>
        <p:grpSpPr>
          <a:xfrm>
            <a:off x="12382499" y="5610524"/>
            <a:ext cx="6021204" cy="3047200"/>
            <a:chOff x="0" y="0"/>
            <a:chExt cx="8028272" cy="4062933"/>
          </a:xfrm>
        </p:grpSpPr>
        <p:sp>
          <p:nvSpPr>
            <p:cNvPr id="18" name="Freeform 18"/>
            <p:cNvSpPr/>
            <p:nvPr/>
          </p:nvSpPr>
          <p:spPr>
            <a:xfrm>
              <a:off x="0" y="0"/>
              <a:ext cx="8028305" cy="4062984"/>
            </a:xfrm>
            <a:custGeom>
              <a:avLst/>
              <a:gdLst/>
              <a:ahLst/>
              <a:cxnLst/>
              <a:rect l="l" t="t" r="r" b="b"/>
              <a:pathLst>
                <a:path w="8028305" h="4062984">
                  <a:moveTo>
                    <a:pt x="0" y="0"/>
                  </a:moveTo>
                  <a:lnTo>
                    <a:pt x="8028305" y="0"/>
                  </a:lnTo>
                  <a:lnTo>
                    <a:pt x="8028305" y="4062984"/>
                  </a:lnTo>
                  <a:lnTo>
                    <a:pt x="0" y="4062984"/>
                  </a:lnTo>
                  <a:lnTo>
                    <a:pt x="0" y="0"/>
                  </a:lnTo>
                  <a:close/>
                </a:path>
              </a:pathLst>
            </a:custGeom>
            <a:blipFill>
              <a:blip r:embed="rId9"/>
              <a:stretch>
                <a:fillRect l="-2327" r="-2327" b="1"/>
              </a:stretch>
            </a:blipFill>
          </p:spPr>
        </p:sp>
      </p:grpSp>
      <p:grpSp>
        <p:nvGrpSpPr>
          <p:cNvPr id="19" name="Group 19"/>
          <p:cNvGrpSpPr/>
          <p:nvPr/>
        </p:nvGrpSpPr>
        <p:grpSpPr>
          <a:xfrm>
            <a:off x="1937884" y="4543821"/>
            <a:ext cx="1471840" cy="959039"/>
            <a:chOff x="0" y="0"/>
            <a:chExt cx="1962453" cy="1278718"/>
          </a:xfrm>
        </p:grpSpPr>
        <p:sp>
          <p:nvSpPr>
            <p:cNvPr id="20" name="Freeform 20"/>
            <p:cNvSpPr/>
            <p:nvPr/>
          </p:nvSpPr>
          <p:spPr>
            <a:xfrm>
              <a:off x="10541" y="10541"/>
              <a:ext cx="1941322" cy="1257554"/>
            </a:xfrm>
            <a:custGeom>
              <a:avLst/>
              <a:gdLst/>
              <a:ahLst/>
              <a:cxnLst/>
              <a:rect l="l" t="t" r="r" b="b"/>
              <a:pathLst>
                <a:path w="1941322" h="1257554">
                  <a:moveTo>
                    <a:pt x="0" y="628777"/>
                  </a:moveTo>
                  <a:lnTo>
                    <a:pt x="485394" y="628777"/>
                  </a:lnTo>
                  <a:lnTo>
                    <a:pt x="485394" y="0"/>
                  </a:lnTo>
                  <a:lnTo>
                    <a:pt x="1456055" y="0"/>
                  </a:lnTo>
                  <a:lnTo>
                    <a:pt x="1456055" y="628777"/>
                  </a:lnTo>
                  <a:lnTo>
                    <a:pt x="1941322" y="628777"/>
                  </a:lnTo>
                  <a:lnTo>
                    <a:pt x="970661" y="1257554"/>
                  </a:lnTo>
                  <a:close/>
                </a:path>
              </a:pathLst>
            </a:custGeom>
            <a:solidFill>
              <a:srgbClr val="4472C4"/>
            </a:solidFill>
          </p:spPr>
        </p:sp>
        <p:sp>
          <p:nvSpPr>
            <p:cNvPr id="21" name="Freeform 21"/>
            <p:cNvSpPr/>
            <p:nvPr/>
          </p:nvSpPr>
          <p:spPr>
            <a:xfrm>
              <a:off x="-889" y="0"/>
              <a:ext cx="1964309" cy="1279271"/>
            </a:xfrm>
            <a:custGeom>
              <a:avLst/>
              <a:gdLst/>
              <a:ahLst/>
              <a:cxnLst/>
              <a:rect l="l" t="t" r="r" b="b"/>
              <a:pathLst>
                <a:path w="1964309" h="1279271">
                  <a:moveTo>
                    <a:pt x="11430" y="628777"/>
                  </a:moveTo>
                  <a:lnTo>
                    <a:pt x="496824" y="628777"/>
                  </a:lnTo>
                  <a:lnTo>
                    <a:pt x="496824" y="639318"/>
                  </a:lnTo>
                  <a:lnTo>
                    <a:pt x="486283" y="639318"/>
                  </a:lnTo>
                  <a:lnTo>
                    <a:pt x="486283" y="10541"/>
                  </a:lnTo>
                  <a:cubicBezTo>
                    <a:pt x="486283" y="4699"/>
                    <a:pt x="490982" y="0"/>
                    <a:pt x="496824" y="0"/>
                  </a:cubicBezTo>
                  <a:lnTo>
                    <a:pt x="1467485" y="0"/>
                  </a:lnTo>
                  <a:cubicBezTo>
                    <a:pt x="1473327" y="0"/>
                    <a:pt x="1478026" y="4699"/>
                    <a:pt x="1478026" y="10541"/>
                  </a:cubicBezTo>
                  <a:lnTo>
                    <a:pt x="1478026" y="639318"/>
                  </a:lnTo>
                  <a:lnTo>
                    <a:pt x="1467485" y="639318"/>
                  </a:lnTo>
                  <a:lnTo>
                    <a:pt x="1467485" y="628777"/>
                  </a:lnTo>
                  <a:lnTo>
                    <a:pt x="1952752" y="628777"/>
                  </a:lnTo>
                  <a:cubicBezTo>
                    <a:pt x="1957451" y="628777"/>
                    <a:pt x="1961515" y="631825"/>
                    <a:pt x="1962912" y="636397"/>
                  </a:cubicBezTo>
                  <a:cubicBezTo>
                    <a:pt x="1964309" y="640969"/>
                    <a:pt x="1962404" y="645668"/>
                    <a:pt x="1958467" y="648335"/>
                  </a:cubicBezTo>
                  <a:lnTo>
                    <a:pt x="987933" y="1276985"/>
                  </a:lnTo>
                  <a:cubicBezTo>
                    <a:pt x="984377" y="1279271"/>
                    <a:pt x="979932" y="1279271"/>
                    <a:pt x="976376" y="1276985"/>
                  </a:cubicBezTo>
                  <a:lnTo>
                    <a:pt x="5715" y="648208"/>
                  </a:lnTo>
                  <a:cubicBezTo>
                    <a:pt x="1778" y="645668"/>
                    <a:pt x="0" y="640842"/>
                    <a:pt x="1270" y="636270"/>
                  </a:cubicBezTo>
                  <a:cubicBezTo>
                    <a:pt x="2540" y="631698"/>
                    <a:pt x="6731" y="628650"/>
                    <a:pt x="11430" y="628650"/>
                  </a:cubicBezTo>
                  <a:moveTo>
                    <a:pt x="11430" y="649859"/>
                  </a:moveTo>
                  <a:lnTo>
                    <a:pt x="11430" y="639318"/>
                  </a:lnTo>
                  <a:lnTo>
                    <a:pt x="17145" y="630428"/>
                  </a:lnTo>
                  <a:lnTo>
                    <a:pt x="987933" y="1259205"/>
                  </a:lnTo>
                  <a:lnTo>
                    <a:pt x="982218" y="1268095"/>
                  </a:lnTo>
                  <a:lnTo>
                    <a:pt x="976503" y="1259205"/>
                  </a:lnTo>
                  <a:lnTo>
                    <a:pt x="1947164" y="630428"/>
                  </a:lnTo>
                  <a:lnTo>
                    <a:pt x="1952879" y="639318"/>
                  </a:lnTo>
                  <a:lnTo>
                    <a:pt x="1952879" y="649859"/>
                  </a:lnTo>
                  <a:lnTo>
                    <a:pt x="1467485" y="649859"/>
                  </a:lnTo>
                  <a:cubicBezTo>
                    <a:pt x="1461643" y="649859"/>
                    <a:pt x="1456944" y="645160"/>
                    <a:pt x="1456944" y="639318"/>
                  </a:cubicBezTo>
                  <a:lnTo>
                    <a:pt x="1456944" y="10541"/>
                  </a:lnTo>
                  <a:lnTo>
                    <a:pt x="1467485" y="10541"/>
                  </a:lnTo>
                  <a:lnTo>
                    <a:pt x="1467485" y="21082"/>
                  </a:lnTo>
                  <a:lnTo>
                    <a:pt x="496824" y="21082"/>
                  </a:lnTo>
                  <a:lnTo>
                    <a:pt x="496824" y="10541"/>
                  </a:lnTo>
                  <a:lnTo>
                    <a:pt x="507365" y="10541"/>
                  </a:lnTo>
                  <a:lnTo>
                    <a:pt x="507365" y="639318"/>
                  </a:lnTo>
                  <a:cubicBezTo>
                    <a:pt x="507365" y="645160"/>
                    <a:pt x="502666" y="649859"/>
                    <a:pt x="496824" y="649859"/>
                  </a:cubicBezTo>
                  <a:lnTo>
                    <a:pt x="11430" y="649859"/>
                  </a:lnTo>
                  <a:close/>
                </a:path>
              </a:pathLst>
            </a:custGeom>
            <a:solidFill>
              <a:srgbClr val="2F528F"/>
            </a:solidFill>
          </p:spPr>
        </p:sp>
      </p:grpSp>
      <p:grpSp>
        <p:nvGrpSpPr>
          <p:cNvPr id="22" name="Group 22"/>
          <p:cNvGrpSpPr/>
          <p:nvPr/>
        </p:nvGrpSpPr>
        <p:grpSpPr>
          <a:xfrm>
            <a:off x="5530570" y="6740822"/>
            <a:ext cx="742235" cy="1019178"/>
            <a:chOff x="0" y="0"/>
            <a:chExt cx="989647" cy="1358903"/>
          </a:xfrm>
        </p:grpSpPr>
        <p:sp>
          <p:nvSpPr>
            <p:cNvPr id="23" name="Freeform 23"/>
            <p:cNvSpPr/>
            <p:nvPr/>
          </p:nvSpPr>
          <p:spPr>
            <a:xfrm>
              <a:off x="10541" y="10541"/>
              <a:ext cx="968502" cy="1337818"/>
            </a:xfrm>
            <a:custGeom>
              <a:avLst/>
              <a:gdLst/>
              <a:ahLst/>
              <a:cxnLst/>
              <a:rect l="l" t="t" r="r" b="b"/>
              <a:pathLst>
                <a:path w="968502" h="1337818">
                  <a:moveTo>
                    <a:pt x="0" y="334518"/>
                  </a:moveTo>
                  <a:lnTo>
                    <a:pt x="484251" y="334518"/>
                  </a:lnTo>
                  <a:lnTo>
                    <a:pt x="484251" y="0"/>
                  </a:lnTo>
                  <a:lnTo>
                    <a:pt x="968502" y="668909"/>
                  </a:lnTo>
                  <a:lnTo>
                    <a:pt x="484251" y="1337818"/>
                  </a:lnTo>
                  <a:lnTo>
                    <a:pt x="484251" y="1003300"/>
                  </a:lnTo>
                  <a:lnTo>
                    <a:pt x="0" y="1003300"/>
                  </a:lnTo>
                  <a:close/>
                </a:path>
              </a:pathLst>
            </a:custGeom>
            <a:solidFill>
              <a:srgbClr val="4472C4"/>
            </a:solidFill>
          </p:spPr>
        </p:sp>
        <p:sp>
          <p:nvSpPr>
            <p:cNvPr id="24" name="Freeform 24"/>
            <p:cNvSpPr/>
            <p:nvPr/>
          </p:nvSpPr>
          <p:spPr>
            <a:xfrm>
              <a:off x="0" y="-889"/>
              <a:ext cx="990346" cy="1360805"/>
            </a:xfrm>
            <a:custGeom>
              <a:avLst/>
              <a:gdLst/>
              <a:ahLst/>
              <a:cxnLst/>
              <a:rect l="l" t="t" r="r" b="b"/>
              <a:pathLst>
                <a:path w="990346" h="1360805">
                  <a:moveTo>
                    <a:pt x="10541" y="335280"/>
                  </a:moveTo>
                  <a:lnTo>
                    <a:pt x="494792" y="335280"/>
                  </a:lnTo>
                  <a:lnTo>
                    <a:pt x="494792" y="345821"/>
                  </a:lnTo>
                  <a:lnTo>
                    <a:pt x="484251" y="345821"/>
                  </a:lnTo>
                  <a:lnTo>
                    <a:pt x="484251" y="11430"/>
                  </a:lnTo>
                  <a:cubicBezTo>
                    <a:pt x="484251" y="6858"/>
                    <a:pt x="487172" y="2794"/>
                    <a:pt x="491617" y="1397"/>
                  </a:cubicBezTo>
                  <a:cubicBezTo>
                    <a:pt x="496062" y="0"/>
                    <a:pt x="500761" y="1524"/>
                    <a:pt x="503428" y="5207"/>
                  </a:cubicBezTo>
                  <a:lnTo>
                    <a:pt x="987679" y="674116"/>
                  </a:lnTo>
                  <a:cubicBezTo>
                    <a:pt x="990346" y="677799"/>
                    <a:pt x="990346" y="682879"/>
                    <a:pt x="987679" y="686562"/>
                  </a:cubicBezTo>
                  <a:lnTo>
                    <a:pt x="503428" y="1355471"/>
                  </a:lnTo>
                  <a:cubicBezTo>
                    <a:pt x="500761" y="1359154"/>
                    <a:pt x="495935" y="1360805"/>
                    <a:pt x="491617" y="1359281"/>
                  </a:cubicBezTo>
                  <a:cubicBezTo>
                    <a:pt x="487299" y="1357757"/>
                    <a:pt x="484251" y="1353820"/>
                    <a:pt x="484251" y="1349248"/>
                  </a:cubicBezTo>
                  <a:lnTo>
                    <a:pt x="484251" y="1014730"/>
                  </a:lnTo>
                  <a:lnTo>
                    <a:pt x="494792" y="1014730"/>
                  </a:lnTo>
                  <a:lnTo>
                    <a:pt x="494792" y="1025271"/>
                  </a:lnTo>
                  <a:lnTo>
                    <a:pt x="10541" y="1025271"/>
                  </a:lnTo>
                  <a:cubicBezTo>
                    <a:pt x="4699" y="1025271"/>
                    <a:pt x="0" y="1020572"/>
                    <a:pt x="0" y="1014730"/>
                  </a:cubicBezTo>
                  <a:lnTo>
                    <a:pt x="0" y="345948"/>
                  </a:lnTo>
                  <a:cubicBezTo>
                    <a:pt x="0" y="340106"/>
                    <a:pt x="4699" y="335407"/>
                    <a:pt x="10541" y="335407"/>
                  </a:cubicBezTo>
                  <a:moveTo>
                    <a:pt x="10541" y="356489"/>
                  </a:moveTo>
                  <a:lnTo>
                    <a:pt x="10541" y="345948"/>
                  </a:lnTo>
                  <a:lnTo>
                    <a:pt x="21082" y="345948"/>
                  </a:lnTo>
                  <a:lnTo>
                    <a:pt x="21082" y="1014730"/>
                  </a:lnTo>
                  <a:lnTo>
                    <a:pt x="10541" y="1014730"/>
                  </a:lnTo>
                  <a:lnTo>
                    <a:pt x="10541" y="1004189"/>
                  </a:lnTo>
                  <a:lnTo>
                    <a:pt x="494792" y="1004189"/>
                  </a:lnTo>
                  <a:cubicBezTo>
                    <a:pt x="500634" y="1004189"/>
                    <a:pt x="505333" y="1008888"/>
                    <a:pt x="505333" y="1014730"/>
                  </a:cubicBezTo>
                  <a:lnTo>
                    <a:pt x="505333" y="1349121"/>
                  </a:lnTo>
                  <a:lnTo>
                    <a:pt x="494792" y="1349121"/>
                  </a:lnTo>
                  <a:lnTo>
                    <a:pt x="486156" y="1342898"/>
                  </a:lnTo>
                  <a:lnTo>
                    <a:pt x="970534" y="674116"/>
                  </a:lnTo>
                  <a:lnTo>
                    <a:pt x="979170" y="680339"/>
                  </a:lnTo>
                  <a:lnTo>
                    <a:pt x="970534" y="686562"/>
                  </a:lnTo>
                  <a:lnTo>
                    <a:pt x="486283" y="17653"/>
                  </a:lnTo>
                  <a:lnTo>
                    <a:pt x="494919" y="11430"/>
                  </a:lnTo>
                  <a:lnTo>
                    <a:pt x="505460" y="11430"/>
                  </a:lnTo>
                  <a:lnTo>
                    <a:pt x="505460" y="345948"/>
                  </a:lnTo>
                  <a:cubicBezTo>
                    <a:pt x="505460" y="351790"/>
                    <a:pt x="500761" y="356489"/>
                    <a:pt x="494919" y="356489"/>
                  </a:cubicBezTo>
                  <a:lnTo>
                    <a:pt x="10541" y="356489"/>
                  </a:lnTo>
                  <a:close/>
                </a:path>
              </a:pathLst>
            </a:custGeom>
            <a:solidFill>
              <a:srgbClr val="2F528F"/>
            </a:solidFill>
          </p:spPr>
        </p:sp>
      </p:grpSp>
      <p:grpSp>
        <p:nvGrpSpPr>
          <p:cNvPr id="25" name="Group 25"/>
          <p:cNvGrpSpPr/>
          <p:nvPr/>
        </p:nvGrpSpPr>
        <p:grpSpPr>
          <a:xfrm>
            <a:off x="7938634" y="4543821"/>
            <a:ext cx="1852840" cy="1074640"/>
            <a:chOff x="0" y="0"/>
            <a:chExt cx="2470453" cy="1432853"/>
          </a:xfrm>
        </p:grpSpPr>
        <p:sp>
          <p:nvSpPr>
            <p:cNvPr id="26" name="Freeform 26"/>
            <p:cNvSpPr/>
            <p:nvPr/>
          </p:nvSpPr>
          <p:spPr>
            <a:xfrm>
              <a:off x="10541" y="10541"/>
              <a:ext cx="2449322" cy="1411732"/>
            </a:xfrm>
            <a:custGeom>
              <a:avLst/>
              <a:gdLst/>
              <a:ahLst/>
              <a:cxnLst/>
              <a:rect l="l" t="t" r="r" b="b"/>
              <a:pathLst>
                <a:path w="2449322" h="1411732">
                  <a:moveTo>
                    <a:pt x="0" y="705866"/>
                  </a:moveTo>
                  <a:lnTo>
                    <a:pt x="1224661" y="0"/>
                  </a:lnTo>
                  <a:lnTo>
                    <a:pt x="2449322" y="705866"/>
                  </a:lnTo>
                  <a:lnTo>
                    <a:pt x="1837055" y="705866"/>
                  </a:lnTo>
                  <a:lnTo>
                    <a:pt x="1837055" y="1411732"/>
                  </a:lnTo>
                  <a:lnTo>
                    <a:pt x="612394" y="1411732"/>
                  </a:lnTo>
                  <a:lnTo>
                    <a:pt x="612394" y="705866"/>
                  </a:lnTo>
                  <a:close/>
                </a:path>
              </a:pathLst>
            </a:custGeom>
            <a:solidFill>
              <a:srgbClr val="4472C4"/>
            </a:solidFill>
          </p:spPr>
        </p:sp>
        <p:sp>
          <p:nvSpPr>
            <p:cNvPr id="27" name="Freeform 27"/>
            <p:cNvSpPr/>
            <p:nvPr/>
          </p:nvSpPr>
          <p:spPr>
            <a:xfrm>
              <a:off x="-1016" y="-508"/>
              <a:ext cx="2472436" cy="1433449"/>
            </a:xfrm>
            <a:custGeom>
              <a:avLst/>
              <a:gdLst/>
              <a:ahLst/>
              <a:cxnLst/>
              <a:rect l="l" t="t" r="r" b="b"/>
              <a:pathLst>
                <a:path w="2472436" h="1433449">
                  <a:moveTo>
                    <a:pt x="6350" y="707771"/>
                  </a:moveTo>
                  <a:lnTo>
                    <a:pt x="1231011" y="1905"/>
                  </a:lnTo>
                  <a:cubicBezTo>
                    <a:pt x="1234313" y="0"/>
                    <a:pt x="1238250" y="0"/>
                    <a:pt x="1241552" y="1905"/>
                  </a:cubicBezTo>
                  <a:lnTo>
                    <a:pt x="2466213" y="707771"/>
                  </a:lnTo>
                  <a:cubicBezTo>
                    <a:pt x="2470404" y="710184"/>
                    <a:pt x="2472436" y="715010"/>
                    <a:pt x="2471166" y="719709"/>
                  </a:cubicBezTo>
                  <a:cubicBezTo>
                    <a:pt x="2469896" y="724408"/>
                    <a:pt x="2465705" y="727583"/>
                    <a:pt x="2460879" y="727583"/>
                  </a:cubicBezTo>
                  <a:lnTo>
                    <a:pt x="1848612" y="727583"/>
                  </a:lnTo>
                  <a:lnTo>
                    <a:pt x="1848612" y="717042"/>
                  </a:lnTo>
                  <a:lnTo>
                    <a:pt x="1859153" y="717042"/>
                  </a:lnTo>
                  <a:lnTo>
                    <a:pt x="1859153" y="1422908"/>
                  </a:lnTo>
                  <a:cubicBezTo>
                    <a:pt x="1859153" y="1428750"/>
                    <a:pt x="1854454" y="1433449"/>
                    <a:pt x="1848612" y="1433449"/>
                  </a:cubicBezTo>
                  <a:lnTo>
                    <a:pt x="623951" y="1433449"/>
                  </a:lnTo>
                  <a:cubicBezTo>
                    <a:pt x="618109" y="1433449"/>
                    <a:pt x="613410" y="1428750"/>
                    <a:pt x="613410" y="1422908"/>
                  </a:cubicBezTo>
                  <a:lnTo>
                    <a:pt x="613410" y="716915"/>
                  </a:lnTo>
                  <a:lnTo>
                    <a:pt x="623951" y="716915"/>
                  </a:lnTo>
                  <a:lnTo>
                    <a:pt x="623951" y="727456"/>
                  </a:lnTo>
                  <a:lnTo>
                    <a:pt x="11557" y="727456"/>
                  </a:lnTo>
                  <a:cubicBezTo>
                    <a:pt x="6731" y="727456"/>
                    <a:pt x="2540" y="724281"/>
                    <a:pt x="1270" y="719582"/>
                  </a:cubicBezTo>
                  <a:cubicBezTo>
                    <a:pt x="0" y="714883"/>
                    <a:pt x="2032" y="710057"/>
                    <a:pt x="6223" y="707644"/>
                  </a:cubicBezTo>
                  <a:moveTo>
                    <a:pt x="16764" y="725932"/>
                  </a:moveTo>
                  <a:lnTo>
                    <a:pt x="11430" y="716788"/>
                  </a:lnTo>
                  <a:lnTo>
                    <a:pt x="11430" y="706247"/>
                  </a:lnTo>
                  <a:lnTo>
                    <a:pt x="623951" y="706247"/>
                  </a:lnTo>
                  <a:cubicBezTo>
                    <a:pt x="629793" y="706247"/>
                    <a:pt x="634492" y="710946"/>
                    <a:pt x="634492" y="716788"/>
                  </a:cubicBezTo>
                  <a:lnTo>
                    <a:pt x="634492" y="1422654"/>
                  </a:lnTo>
                  <a:lnTo>
                    <a:pt x="623951" y="1422654"/>
                  </a:lnTo>
                  <a:lnTo>
                    <a:pt x="623951" y="1412113"/>
                  </a:lnTo>
                  <a:lnTo>
                    <a:pt x="1848612" y="1412113"/>
                  </a:lnTo>
                  <a:lnTo>
                    <a:pt x="1848612" y="1422654"/>
                  </a:lnTo>
                  <a:lnTo>
                    <a:pt x="1838071" y="1422654"/>
                  </a:lnTo>
                  <a:lnTo>
                    <a:pt x="1838071" y="716915"/>
                  </a:lnTo>
                  <a:cubicBezTo>
                    <a:pt x="1838071" y="711073"/>
                    <a:pt x="1842770" y="706374"/>
                    <a:pt x="1848612" y="706374"/>
                  </a:cubicBezTo>
                  <a:lnTo>
                    <a:pt x="2460879" y="706374"/>
                  </a:lnTo>
                  <a:lnTo>
                    <a:pt x="2460879" y="716915"/>
                  </a:lnTo>
                  <a:lnTo>
                    <a:pt x="2455545" y="726059"/>
                  </a:lnTo>
                  <a:lnTo>
                    <a:pt x="1231011" y="20320"/>
                  </a:lnTo>
                  <a:lnTo>
                    <a:pt x="1236345" y="11176"/>
                  </a:lnTo>
                  <a:lnTo>
                    <a:pt x="1241679" y="20320"/>
                  </a:lnTo>
                  <a:lnTo>
                    <a:pt x="16891" y="726059"/>
                  </a:lnTo>
                  <a:close/>
                </a:path>
              </a:pathLst>
            </a:custGeom>
            <a:solidFill>
              <a:srgbClr val="2F528F"/>
            </a:solidFill>
          </p:spPr>
        </p:sp>
      </p:grpSp>
      <p:grpSp>
        <p:nvGrpSpPr>
          <p:cNvPr id="28" name="Group 28"/>
          <p:cNvGrpSpPr/>
          <p:nvPr/>
        </p:nvGrpSpPr>
        <p:grpSpPr>
          <a:xfrm>
            <a:off x="11921438" y="2267348"/>
            <a:ext cx="1087315" cy="1017450"/>
            <a:chOff x="0" y="0"/>
            <a:chExt cx="1449753" cy="1356600"/>
          </a:xfrm>
        </p:grpSpPr>
        <p:sp>
          <p:nvSpPr>
            <p:cNvPr id="29" name="Freeform 29"/>
            <p:cNvSpPr/>
            <p:nvPr/>
          </p:nvSpPr>
          <p:spPr>
            <a:xfrm>
              <a:off x="10541" y="10541"/>
              <a:ext cx="1428623" cy="1335532"/>
            </a:xfrm>
            <a:custGeom>
              <a:avLst/>
              <a:gdLst/>
              <a:ahLst/>
              <a:cxnLst/>
              <a:rect l="l" t="t" r="r" b="b"/>
              <a:pathLst>
                <a:path w="1428623" h="1335532">
                  <a:moveTo>
                    <a:pt x="0" y="333883"/>
                  </a:moveTo>
                  <a:lnTo>
                    <a:pt x="760222" y="333883"/>
                  </a:lnTo>
                  <a:lnTo>
                    <a:pt x="760222" y="0"/>
                  </a:lnTo>
                  <a:lnTo>
                    <a:pt x="1428623" y="667766"/>
                  </a:lnTo>
                  <a:lnTo>
                    <a:pt x="760222" y="1335532"/>
                  </a:lnTo>
                  <a:lnTo>
                    <a:pt x="760222" y="1001649"/>
                  </a:lnTo>
                  <a:lnTo>
                    <a:pt x="0" y="1001649"/>
                  </a:lnTo>
                  <a:close/>
                </a:path>
              </a:pathLst>
            </a:custGeom>
            <a:solidFill>
              <a:srgbClr val="4472C4"/>
            </a:solidFill>
          </p:spPr>
        </p:sp>
        <p:sp>
          <p:nvSpPr>
            <p:cNvPr id="30" name="Freeform 30"/>
            <p:cNvSpPr/>
            <p:nvPr/>
          </p:nvSpPr>
          <p:spPr>
            <a:xfrm>
              <a:off x="0" y="-889"/>
              <a:ext cx="1449705" cy="1358392"/>
            </a:xfrm>
            <a:custGeom>
              <a:avLst/>
              <a:gdLst/>
              <a:ahLst/>
              <a:cxnLst/>
              <a:rect l="l" t="t" r="r" b="b"/>
              <a:pathLst>
                <a:path w="1449705" h="1358392">
                  <a:moveTo>
                    <a:pt x="10541" y="334772"/>
                  </a:moveTo>
                  <a:lnTo>
                    <a:pt x="770763" y="334772"/>
                  </a:lnTo>
                  <a:lnTo>
                    <a:pt x="770763" y="345313"/>
                  </a:lnTo>
                  <a:lnTo>
                    <a:pt x="760222" y="345313"/>
                  </a:lnTo>
                  <a:lnTo>
                    <a:pt x="760222" y="11430"/>
                  </a:lnTo>
                  <a:cubicBezTo>
                    <a:pt x="760222" y="7112"/>
                    <a:pt x="762762" y="3302"/>
                    <a:pt x="766699" y="1651"/>
                  </a:cubicBezTo>
                  <a:cubicBezTo>
                    <a:pt x="770636" y="0"/>
                    <a:pt x="775208" y="889"/>
                    <a:pt x="778256" y="3937"/>
                  </a:cubicBezTo>
                  <a:lnTo>
                    <a:pt x="1446657" y="671703"/>
                  </a:lnTo>
                  <a:cubicBezTo>
                    <a:pt x="1448689" y="673735"/>
                    <a:pt x="1449705" y="676402"/>
                    <a:pt x="1449705" y="679196"/>
                  </a:cubicBezTo>
                  <a:cubicBezTo>
                    <a:pt x="1449705" y="681990"/>
                    <a:pt x="1448562" y="684657"/>
                    <a:pt x="1446657" y="686689"/>
                  </a:cubicBezTo>
                  <a:lnTo>
                    <a:pt x="778256" y="1354455"/>
                  </a:lnTo>
                  <a:cubicBezTo>
                    <a:pt x="775208" y="1357503"/>
                    <a:pt x="770636" y="1358392"/>
                    <a:pt x="766699" y="1356741"/>
                  </a:cubicBezTo>
                  <a:cubicBezTo>
                    <a:pt x="762762" y="1355090"/>
                    <a:pt x="760222" y="1351280"/>
                    <a:pt x="760222" y="1346962"/>
                  </a:cubicBezTo>
                  <a:lnTo>
                    <a:pt x="760222" y="1013079"/>
                  </a:lnTo>
                  <a:lnTo>
                    <a:pt x="770763" y="1013079"/>
                  </a:lnTo>
                  <a:lnTo>
                    <a:pt x="770763" y="1023620"/>
                  </a:lnTo>
                  <a:lnTo>
                    <a:pt x="10541" y="1023620"/>
                  </a:lnTo>
                  <a:cubicBezTo>
                    <a:pt x="4699" y="1023620"/>
                    <a:pt x="0" y="1018921"/>
                    <a:pt x="0" y="1013079"/>
                  </a:cubicBezTo>
                  <a:lnTo>
                    <a:pt x="0" y="345313"/>
                  </a:lnTo>
                  <a:cubicBezTo>
                    <a:pt x="0" y="339471"/>
                    <a:pt x="4699" y="334772"/>
                    <a:pt x="10541" y="334772"/>
                  </a:cubicBezTo>
                  <a:moveTo>
                    <a:pt x="10541" y="355981"/>
                  </a:moveTo>
                  <a:lnTo>
                    <a:pt x="10541" y="345440"/>
                  </a:lnTo>
                  <a:lnTo>
                    <a:pt x="21082" y="345440"/>
                  </a:lnTo>
                  <a:lnTo>
                    <a:pt x="21082" y="1013079"/>
                  </a:lnTo>
                  <a:lnTo>
                    <a:pt x="10541" y="1013079"/>
                  </a:lnTo>
                  <a:lnTo>
                    <a:pt x="10541" y="1002538"/>
                  </a:lnTo>
                  <a:lnTo>
                    <a:pt x="770763" y="1002538"/>
                  </a:lnTo>
                  <a:cubicBezTo>
                    <a:pt x="776605" y="1002538"/>
                    <a:pt x="781304" y="1007237"/>
                    <a:pt x="781304" y="1013079"/>
                  </a:cubicBezTo>
                  <a:lnTo>
                    <a:pt x="781304" y="1346962"/>
                  </a:lnTo>
                  <a:lnTo>
                    <a:pt x="770763" y="1346962"/>
                  </a:lnTo>
                  <a:lnTo>
                    <a:pt x="763270" y="1339469"/>
                  </a:lnTo>
                  <a:lnTo>
                    <a:pt x="1431671" y="671703"/>
                  </a:lnTo>
                  <a:lnTo>
                    <a:pt x="1439164" y="679196"/>
                  </a:lnTo>
                  <a:lnTo>
                    <a:pt x="1431671" y="686689"/>
                  </a:lnTo>
                  <a:lnTo>
                    <a:pt x="763270" y="18923"/>
                  </a:lnTo>
                  <a:lnTo>
                    <a:pt x="770763" y="11430"/>
                  </a:lnTo>
                  <a:lnTo>
                    <a:pt x="781304" y="11430"/>
                  </a:lnTo>
                  <a:lnTo>
                    <a:pt x="781304" y="345313"/>
                  </a:lnTo>
                  <a:cubicBezTo>
                    <a:pt x="781304" y="351155"/>
                    <a:pt x="776605" y="355854"/>
                    <a:pt x="770763" y="355854"/>
                  </a:cubicBezTo>
                  <a:lnTo>
                    <a:pt x="10541" y="355854"/>
                  </a:lnTo>
                  <a:close/>
                </a:path>
              </a:pathLst>
            </a:custGeom>
            <a:solidFill>
              <a:srgbClr val="2F528F"/>
            </a:solidFill>
          </p:spPr>
        </p:sp>
      </p:grpSp>
      <p:grpSp>
        <p:nvGrpSpPr>
          <p:cNvPr id="31" name="Group 31"/>
          <p:cNvGrpSpPr/>
          <p:nvPr/>
        </p:nvGrpSpPr>
        <p:grpSpPr>
          <a:xfrm>
            <a:off x="14565312" y="4504949"/>
            <a:ext cx="2029732" cy="867105"/>
            <a:chOff x="0" y="0"/>
            <a:chExt cx="2706310" cy="1156140"/>
          </a:xfrm>
        </p:grpSpPr>
        <p:sp>
          <p:nvSpPr>
            <p:cNvPr id="32" name="Freeform 32"/>
            <p:cNvSpPr/>
            <p:nvPr/>
          </p:nvSpPr>
          <p:spPr>
            <a:xfrm>
              <a:off x="10541" y="10541"/>
              <a:ext cx="2685161" cy="1134999"/>
            </a:xfrm>
            <a:custGeom>
              <a:avLst/>
              <a:gdLst/>
              <a:ahLst/>
              <a:cxnLst/>
              <a:rect l="l" t="t" r="r" b="b"/>
              <a:pathLst>
                <a:path w="2685161" h="1134999">
                  <a:moveTo>
                    <a:pt x="0" y="567563"/>
                  </a:moveTo>
                  <a:lnTo>
                    <a:pt x="671322" y="567563"/>
                  </a:lnTo>
                  <a:lnTo>
                    <a:pt x="671322" y="0"/>
                  </a:lnTo>
                  <a:lnTo>
                    <a:pt x="2013839" y="0"/>
                  </a:lnTo>
                  <a:lnTo>
                    <a:pt x="2013839" y="567563"/>
                  </a:lnTo>
                  <a:lnTo>
                    <a:pt x="2685161" y="567563"/>
                  </a:lnTo>
                  <a:lnTo>
                    <a:pt x="1342644" y="1134999"/>
                  </a:lnTo>
                  <a:close/>
                </a:path>
              </a:pathLst>
            </a:custGeom>
            <a:solidFill>
              <a:srgbClr val="4472C4"/>
            </a:solidFill>
          </p:spPr>
        </p:sp>
        <p:sp>
          <p:nvSpPr>
            <p:cNvPr id="33" name="Freeform 33"/>
            <p:cNvSpPr/>
            <p:nvPr/>
          </p:nvSpPr>
          <p:spPr>
            <a:xfrm>
              <a:off x="-762" y="0"/>
              <a:ext cx="2707894" cy="1156462"/>
            </a:xfrm>
            <a:custGeom>
              <a:avLst/>
              <a:gdLst/>
              <a:ahLst/>
              <a:cxnLst/>
              <a:rect l="l" t="t" r="r" b="b"/>
              <a:pathLst>
                <a:path w="2707894" h="1156462">
                  <a:moveTo>
                    <a:pt x="11303" y="567436"/>
                  </a:moveTo>
                  <a:lnTo>
                    <a:pt x="682625" y="567436"/>
                  </a:lnTo>
                  <a:lnTo>
                    <a:pt x="682625" y="577977"/>
                  </a:lnTo>
                  <a:lnTo>
                    <a:pt x="672084" y="577977"/>
                  </a:lnTo>
                  <a:lnTo>
                    <a:pt x="672084" y="10541"/>
                  </a:lnTo>
                  <a:cubicBezTo>
                    <a:pt x="672084" y="4699"/>
                    <a:pt x="676783" y="0"/>
                    <a:pt x="682625" y="0"/>
                  </a:cubicBezTo>
                  <a:lnTo>
                    <a:pt x="2025142" y="0"/>
                  </a:lnTo>
                  <a:cubicBezTo>
                    <a:pt x="2030984" y="0"/>
                    <a:pt x="2035683" y="4699"/>
                    <a:pt x="2035683" y="10541"/>
                  </a:cubicBezTo>
                  <a:lnTo>
                    <a:pt x="2035683" y="578104"/>
                  </a:lnTo>
                  <a:lnTo>
                    <a:pt x="2025142" y="578104"/>
                  </a:lnTo>
                  <a:lnTo>
                    <a:pt x="2025142" y="567563"/>
                  </a:lnTo>
                  <a:lnTo>
                    <a:pt x="2696464" y="567563"/>
                  </a:lnTo>
                  <a:cubicBezTo>
                    <a:pt x="2701544" y="567563"/>
                    <a:pt x="2705862" y="571119"/>
                    <a:pt x="2706878" y="576072"/>
                  </a:cubicBezTo>
                  <a:cubicBezTo>
                    <a:pt x="2707894" y="581025"/>
                    <a:pt x="2705227" y="585978"/>
                    <a:pt x="2700655" y="587883"/>
                  </a:cubicBezTo>
                  <a:lnTo>
                    <a:pt x="1358011" y="1155319"/>
                  </a:lnTo>
                  <a:cubicBezTo>
                    <a:pt x="1355344" y="1156462"/>
                    <a:pt x="1352423" y="1156462"/>
                    <a:pt x="1349756" y="1155319"/>
                  </a:cubicBezTo>
                  <a:lnTo>
                    <a:pt x="7239" y="587756"/>
                  </a:lnTo>
                  <a:cubicBezTo>
                    <a:pt x="2540" y="585851"/>
                    <a:pt x="0" y="580898"/>
                    <a:pt x="1016" y="575945"/>
                  </a:cubicBezTo>
                  <a:cubicBezTo>
                    <a:pt x="2032" y="570992"/>
                    <a:pt x="6350" y="567436"/>
                    <a:pt x="11430" y="567436"/>
                  </a:cubicBezTo>
                  <a:moveTo>
                    <a:pt x="11430" y="588645"/>
                  </a:moveTo>
                  <a:lnTo>
                    <a:pt x="11430" y="578104"/>
                  </a:lnTo>
                  <a:lnTo>
                    <a:pt x="15494" y="568325"/>
                  </a:lnTo>
                  <a:lnTo>
                    <a:pt x="1358011" y="1135761"/>
                  </a:lnTo>
                  <a:lnTo>
                    <a:pt x="1353947" y="1145540"/>
                  </a:lnTo>
                  <a:lnTo>
                    <a:pt x="1349883" y="1135761"/>
                  </a:lnTo>
                  <a:lnTo>
                    <a:pt x="2692400" y="568325"/>
                  </a:lnTo>
                  <a:lnTo>
                    <a:pt x="2696464" y="578104"/>
                  </a:lnTo>
                  <a:lnTo>
                    <a:pt x="2696464" y="588645"/>
                  </a:lnTo>
                  <a:lnTo>
                    <a:pt x="2025142" y="588645"/>
                  </a:lnTo>
                  <a:cubicBezTo>
                    <a:pt x="2019300" y="588645"/>
                    <a:pt x="2014601" y="583946"/>
                    <a:pt x="2014601" y="578104"/>
                  </a:cubicBezTo>
                  <a:lnTo>
                    <a:pt x="2014601" y="10541"/>
                  </a:lnTo>
                  <a:lnTo>
                    <a:pt x="2025142" y="10541"/>
                  </a:lnTo>
                  <a:lnTo>
                    <a:pt x="2025142" y="21082"/>
                  </a:lnTo>
                  <a:lnTo>
                    <a:pt x="682625" y="21082"/>
                  </a:lnTo>
                  <a:lnTo>
                    <a:pt x="682625" y="10541"/>
                  </a:lnTo>
                  <a:lnTo>
                    <a:pt x="693166" y="10541"/>
                  </a:lnTo>
                  <a:lnTo>
                    <a:pt x="693166" y="578104"/>
                  </a:lnTo>
                  <a:cubicBezTo>
                    <a:pt x="693166" y="583946"/>
                    <a:pt x="688467" y="588645"/>
                    <a:pt x="682625" y="588645"/>
                  </a:cubicBezTo>
                  <a:lnTo>
                    <a:pt x="11303" y="588645"/>
                  </a:lnTo>
                  <a:close/>
                </a:path>
              </a:pathLst>
            </a:custGeom>
            <a:solidFill>
              <a:srgbClr val="2F528F"/>
            </a:solidFill>
          </p:spPr>
        </p:sp>
      </p:grpSp>
      <p:sp>
        <p:nvSpPr>
          <p:cNvPr id="34" name="Rettangolo 33"/>
          <p:cNvSpPr/>
          <p:nvPr/>
        </p:nvSpPr>
        <p:spPr>
          <a:xfrm>
            <a:off x="6384218" y="9136839"/>
            <a:ext cx="9113384" cy="769441"/>
          </a:xfrm>
          <a:prstGeom prst="rect">
            <a:avLst/>
          </a:prstGeom>
        </p:spPr>
        <p:txBody>
          <a:bodyPr wrap="square">
            <a:spAutoFit/>
          </a:bodyPr>
          <a:lstStyle/>
          <a:p>
            <a:r>
              <a:rPr lang="en-US" sz="4400" dirty="0" smtClean="0">
                <a:hlinkClick r:id="rId10" tooltip="https://onebowl.vercel.app/"/>
              </a:rPr>
              <a:t>Visit Website</a:t>
            </a:r>
            <a:endParaRPr lang="en-US" sz="44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sp>
        <p:nvSpPr>
          <p:cNvPr id="6" name="TextBox 6"/>
          <p:cNvSpPr txBox="1"/>
          <p:nvPr/>
        </p:nvSpPr>
        <p:spPr>
          <a:xfrm>
            <a:off x="1047155" y="1647379"/>
            <a:ext cx="7380386" cy="798462"/>
          </a:xfrm>
          <a:prstGeom prst="rect">
            <a:avLst/>
          </a:prstGeom>
        </p:spPr>
        <p:txBody>
          <a:bodyPr lIns="0" tIns="0" rIns="0" bIns="0" rtlCol="0" anchor="t">
            <a:spAutoFit/>
          </a:bodyPr>
          <a:lstStyle/>
          <a:p>
            <a:pPr algn="l">
              <a:lnSpc>
                <a:spcPts val="6062"/>
              </a:lnSpc>
            </a:pPr>
            <a:r>
              <a:rPr lang="en-US" sz="4812">
                <a:solidFill>
                  <a:srgbClr val="1F1E1E"/>
                </a:solidFill>
                <a:latin typeface="Red Hat Display"/>
                <a:ea typeface="Red Hat Display"/>
                <a:cs typeface="Red Hat Display"/>
                <a:sym typeface="Red Hat Display"/>
              </a:rPr>
              <a:t>The Problem We're Solving</a:t>
            </a:r>
          </a:p>
        </p:txBody>
      </p:sp>
      <p:sp>
        <p:nvSpPr>
          <p:cNvPr id="7" name="TextBox 7"/>
          <p:cNvSpPr txBox="1"/>
          <p:nvPr/>
        </p:nvSpPr>
        <p:spPr>
          <a:xfrm>
            <a:off x="1047155" y="3081189"/>
            <a:ext cx="5817691" cy="481161"/>
          </a:xfrm>
          <a:prstGeom prst="rect">
            <a:avLst/>
          </a:prstGeom>
        </p:spPr>
        <p:txBody>
          <a:bodyPr lIns="0" tIns="0" rIns="0" bIns="0" rtlCol="0" anchor="t">
            <a:spAutoFit/>
          </a:bodyPr>
          <a:lstStyle/>
          <a:p>
            <a:pPr algn="l">
              <a:lnSpc>
                <a:spcPts val="3625"/>
              </a:lnSpc>
            </a:pPr>
            <a:r>
              <a:rPr lang="en-US" sz="2874">
                <a:solidFill>
                  <a:srgbClr val="1F1E1E"/>
                </a:solidFill>
                <a:latin typeface="Red Hat Display"/>
                <a:ea typeface="Red Hat Display"/>
                <a:cs typeface="Red Hat Display"/>
                <a:sym typeface="Red Hat Display"/>
              </a:rPr>
              <a:t>Millions of Animals Go Hungry Daily</a:t>
            </a:r>
          </a:p>
        </p:txBody>
      </p:sp>
      <p:sp>
        <p:nvSpPr>
          <p:cNvPr id="8" name="TextBox 8"/>
          <p:cNvSpPr txBox="1"/>
          <p:nvPr/>
        </p:nvSpPr>
        <p:spPr>
          <a:xfrm>
            <a:off x="1047155" y="3728889"/>
            <a:ext cx="7777460" cy="2189261"/>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Stray and shelter animals face constant hunger and malnutrition. Traditional donation methods lack transparency, making it difficult for donors to see their impact. Many caring individuals want to help but don't know where to start or how their contributions make a difference.</a:t>
            </a:r>
          </a:p>
        </p:txBody>
      </p:sp>
      <p:sp>
        <p:nvSpPr>
          <p:cNvPr id="9" name="TextBox 9"/>
          <p:cNvSpPr txBox="1"/>
          <p:nvPr/>
        </p:nvSpPr>
        <p:spPr>
          <a:xfrm>
            <a:off x="1047155" y="6058495"/>
            <a:ext cx="7777460" cy="932855"/>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The gap between compassionate hearts and hungry animals needs a bridge - that's where OneBowl comes in.</a:t>
            </a:r>
          </a:p>
        </p:txBody>
      </p:sp>
      <p:grpSp>
        <p:nvGrpSpPr>
          <p:cNvPr id="10" name="Group 10"/>
          <p:cNvGrpSpPr>
            <a:grpSpLocks noChangeAspect="1"/>
          </p:cNvGrpSpPr>
          <p:nvPr/>
        </p:nvGrpSpPr>
        <p:grpSpPr>
          <a:xfrm>
            <a:off x="9472910" y="3132981"/>
            <a:ext cx="7777460" cy="5183535"/>
            <a:chOff x="0" y="0"/>
            <a:chExt cx="10369947" cy="6911380"/>
          </a:xfrm>
        </p:grpSpPr>
        <p:sp>
          <p:nvSpPr>
            <p:cNvPr id="11" name="Freeform 11" descr="preencoded.png"/>
            <p:cNvSpPr/>
            <p:nvPr/>
          </p:nvSpPr>
          <p:spPr>
            <a:xfrm>
              <a:off x="0" y="0"/>
              <a:ext cx="10369931" cy="6911340"/>
            </a:xfrm>
            <a:custGeom>
              <a:avLst/>
              <a:gdLst/>
              <a:ahLst/>
              <a:cxnLst/>
              <a:rect l="l" t="t" r="r" b="b"/>
              <a:pathLst>
                <a:path w="10369931" h="6911340">
                  <a:moveTo>
                    <a:pt x="0" y="0"/>
                  </a:moveTo>
                  <a:lnTo>
                    <a:pt x="10369931" y="0"/>
                  </a:lnTo>
                  <a:lnTo>
                    <a:pt x="10369931" y="6911340"/>
                  </a:lnTo>
                  <a:lnTo>
                    <a:pt x="0" y="6911340"/>
                  </a:lnTo>
                  <a:lnTo>
                    <a:pt x="0" y="0"/>
                  </a:lnTo>
                  <a:close/>
                </a:path>
              </a:pathLst>
            </a:custGeom>
            <a:blipFill>
              <a:blip r:embed="rId4"/>
              <a:stretch>
                <a:fillRect l="-47" r="-47"/>
              </a:stretch>
            </a:blipFill>
          </p:spPr>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grpSp>
        <p:nvGrpSpPr>
          <p:cNvPr id="6" name="Group 6"/>
          <p:cNvGrpSpPr>
            <a:grpSpLocks noChangeAspect="1"/>
          </p:cNvGrpSpPr>
          <p:nvPr/>
        </p:nvGrpSpPr>
        <p:grpSpPr>
          <a:xfrm>
            <a:off x="16049019" y="9686925"/>
            <a:ext cx="2153256" cy="514350"/>
            <a:chOff x="0" y="0"/>
            <a:chExt cx="2871008" cy="685800"/>
          </a:xfrm>
        </p:grpSpPr>
        <p:sp>
          <p:nvSpPr>
            <p:cNvPr id="7" name="Freeform 7" descr="preencoded.png">
              <a:hlinkClick r:id="rId4" tooltip="https://gamma.app/?utm_source=made-with-gamma"/>
            </p:cNvPr>
            <p:cNvSpPr/>
            <p:nvPr/>
          </p:nvSpPr>
          <p:spPr>
            <a:xfrm>
              <a:off x="0" y="0"/>
              <a:ext cx="2870962" cy="685800"/>
            </a:xfrm>
            <a:custGeom>
              <a:avLst/>
              <a:gdLst/>
              <a:ahLst/>
              <a:cxnLst/>
              <a:rect l="l" t="t" r="r" b="b"/>
              <a:pathLst>
                <a:path w="2870962" h="685800">
                  <a:moveTo>
                    <a:pt x="0" y="0"/>
                  </a:moveTo>
                  <a:lnTo>
                    <a:pt x="2870962" y="0"/>
                  </a:lnTo>
                  <a:lnTo>
                    <a:pt x="2870962" y="685800"/>
                  </a:lnTo>
                  <a:lnTo>
                    <a:pt x="0" y="685800"/>
                  </a:lnTo>
                  <a:lnTo>
                    <a:pt x="0" y="0"/>
                  </a:lnTo>
                  <a:close/>
                </a:path>
              </a:pathLst>
            </a:custGeom>
            <a:blipFill>
              <a:blip r:embed="rId5"/>
              <a:stretch>
                <a:fillRect r="-1"/>
              </a:stretch>
            </a:blipFill>
          </p:spPr>
        </p:sp>
      </p:grpSp>
      <p:grpSp>
        <p:nvGrpSpPr>
          <p:cNvPr id="8" name="Group 8"/>
          <p:cNvGrpSpPr>
            <a:grpSpLocks noChangeAspect="1"/>
          </p:cNvGrpSpPr>
          <p:nvPr/>
        </p:nvGrpSpPr>
        <p:grpSpPr>
          <a:xfrm>
            <a:off x="11430000" y="0"/>
            <a:ext cx="6858000" cy="10287000"/>
            <a:chOff x="0" y="0"/>
            <a:chExt cx="9144000" cy="13716000"/>
          </a:xfrm>
        </p:grpSpPr>
        <p:sp>
          <p:nvSpPr>
            <p:cNvPr id="9" name="Freeform 9"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6"/>
              <a:stretch>
                <a:fillRect/>
              </a:stretch>
            </a:blipFill>
          </p:spPr>
        </p:sp>
      </p:grpSp>
      <p:sp>
        <p:nvSpPr>
          <p:cNvPr id="10" name="TextBox 10"/>
          <p:cNvSpPr txBox="1"/>
          <p:nvPr/>
        </p:nvSpPr>
        <p:spPr>
          <a:xfrm>
            <a:off x="1047155" y="1486346"/>
            <a:ext cx="9335691" cy="1568351"/>
          </a:xfrm>
          <a:prstGeom prst="rect">
            <a:avLst/>
          </a:prstGeom>
        </p:spPr>
        <p:txBody>
          <a:bodyPr lIns="0" tIns="0" rIns="0" bIns="0" rtlCol="0" anchor="t">
            <a:spAutoFit/>
          </a:bodyPr>
          <a:lstStyle/>
          <a:p>
            <a:pPr algn="l">
              <a:lnSpc>
                <a:spcPts val="6062"/>
              </a:lnSpc>
            </a:pPr>
            <a:r>
              <a:rPr lang="en-US" sz="4812">
                <a:solidFill>
                  <a:srgbClr val="1F1E1E"/>
                </a:solidFill>
                <a:latin typeface="Red Hat Display"/>
                <a:ea typeface="Red Hat Display"/>
                <a:cs typeface="Red Hat Display"/>
                <a:sym typeface="Red Hat Display"/>
              </a:rPr>
              <a:t>Our Solution: Transparent Animal Care</a:t>
            </a:r>
          </a:p>
        </p:txBody>
      </p:sp>
      <p:grpSp>
        <p:nvGrpSpPr>
          <p:cNvPr id="11" name="Group 11"/>
          <p:cNvGrpSpPr/>
          <p:nvPr/>
        </p:nvGrpSpPr>
        <p:grpSpPr>
          <a:xfrm>
            <a:off x="1047155" y="3447306"/>
            <a:ext cx="4536876" cy="3159621"/>
            <a:chOff x="0" y="0"/>
            <a:chExt cx="6049168" cy="4212828"/>
          </a:xfrm>
        </p:grpSpPr>
        <p:sp>
          <p:nvSpPr>
            <p:cNvPr id="12" name="Freeform 12"/>
            <p:cNvSpPr/>
            <p:nvPr/>
          </p:nvSpPr>
          <p:spPr>
            <a:xfrm>
              <a:off x="0" y="0"/>
              <a:ext cx="6049137" cy="4212844"/>
            </a:xfrm>
            <a:custGeom>
              <a:avLst/>
              <a:gdLst/>
              <a:ahLst/>
              <a:cxnLst/>
              <a:rect l="l" t="t" r="r" b="b"/>
              <a:pathLst>
                <a:path w="6049137" h="4212844">
                  <a:moveTo>
                    <a:pt x="0" y="52324"/>
                  </a:moveTo>
                  <a:cubicBezTo>
                    <a:pt x="0" y="23495"/>
                    <a:pt x="23495" y="0"/>
                    <a:pt x="52324" y="0"/>
                  </a:cubicBezTo>
                  <a:lnTo>
                    <a:pt x="5996813" y="0"/>
                  </a:lnTo>
                  <a:cubicBezTo>
                    <a:pt x="6025769" y="0"/>
                    <a:pt x="6049137" y="23495"/>
                    <a:pt x="6049137" y="52324"/>
                  </a:cubicBezTo>
                  <a:lnTo>
                    <a:pt x="6049137" y="4160520"/>
                  </a:lnTo>
                  <a:cubicBezTo>
                    <a:pt x="6049137" y="4189476"/>
                    <a:pt x="6025642" y="4212844"/>
                    <a:pt x="5996813" y="4212844"/>
                  </a:cubicBezTo>
                  <a:lnTo>
                    <a:pt x="52324" y="4212844"/>
                  </a:lnTo>
                  <a:cubicBezTo>
                    <a:pt x="23368" y="4212844"/>
                    <a:pt x="0" y="4189349"/>
                    <a:pt x="0" y="4160520"/>
                  </a:cubicBezTo>
                  <a:close/>
                </a:path>
              </a:pathLst>
            </a:custGeom>
            <a:solidFill>
              <a:srgbClr val="F3E8E8"/>
            </a:solidFill>
          </p:spPr>
        </p:sp>
      </p:grpSp>
      <p:sp>
        <p:nvSpPr>
          <p:cNvPr id="13" name="TextBox 13"/>
          <p:cNvSpPr txBox="1"/>
          <p:nvPr/>
        </p:nvSpPr>
        <p:spPr>
          <a:xfrm>
            <a:off x="1308944" y="3699570"/>
            <a:ext cx="3080148"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Easy Donations</a:t>
            </a:r>
          </a:p>
        </p:txBody>
      </p:sp>
      <p:sp>
        <p:nvSpPr>
          <p:cNvPr id="14" name="TextBox 14"/>
          <p:cNvSpPr txBox="1"/>
          <p:nvPr/>
        </p:nvSpPr>
        <p:spPr>
          <a:xfrm>
            <a:off x="1308944" y="4155876"/>
            <a:ext cx="4013299" cy="2189261"/>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Simple, user-friendly platform where anyone can donate food with just a few clicks. Choose your animal, select their meal, and make an instant impact.</a:t>
            </a:r>
          </a:p>
        </p:txBody>
      </p:sp>
      <p:grpSp>
        <p:nvGrpSpPr>
          <p:cNvPr id="15" name="Group 15"/>
          <p:cNvGrpSpPr/>
          <p:nvPr/>
        </p:nvGrpSpPr>
        <p:grpSpPr>
          <a:xfrm>
            <a:off x="5845820" y="3447306"/>
            <a:ext cx="4537025" cy="3159621"/>
            <a:chOff x="0" y="0"/>
            <a:chExt cx="6049367" cy="4212828"/>
          </a:xfrm>
        </p:grpSpPr>
        <p:sp>
          <p:nvSpPr>
            <p:cNvPr id="16" name="Freeform 16"/>
            <p:cNvSpPr/>
            <p:nvPr/>
          </p:nvSpPr>
          <p:spPr>
            <a:xfrm>
              <a:off x="0" y="0"/>
              <a:ext cx="6049264" cy="4212844"/>
            </a:xfrm>
            <a:custGeom>
              <a:avLst/>
              <a:gdLst/>
              <a:ahLst/>
              <a:cxnLst/>
              <a:rect l="l" t="t" r="r" b="b"/>
              <a:pathLst>
                <a:path w="6049264" h="4212844">
                  <a:moveTo>
                    <a:pt x="0" y="52324"/>
                  </a:moveTo>
                  <a:cubicBezTo>
                    <a:pt x="0" y="23495"/>
                    <a:pt x="23495" y="0"/>
                    <a:pt x="52324" y="0"/>
                  </a:cubicBezTo>
                  <a:lnTo>
                    <a:pt x="5996940" y="0"/>
                  </a:lnTo>
                  <a:cubicBezTo>
                    <a:pt x="6025896" y="0"/>
                    <a:pt x="6049264" y="23495"/>
                    <a:pt x="6049264" y="52324"/>
                  </a:cubicBezTo>
                  <a:lnTo>
                    <a:pt x="6049264" y="4160520"/>
                  </a:lnTo>
                  <a:cubicBezTo>
                    <a:pt x="6049264" y="4189476"/>
                    <a:pt x="6025769" y="4212844"/>
                    <a:pt x="5996940" y="4212844"/>
                  </a:cubicBezTo>
                  <a:lnTo>
                    <a:pt x="52324" y="4212844"/>
                  </a:lnTo>
                  <a:cubicBezTo>
                    <a:pt x="23368" y="4212844"/>
                    <a:pt x="0" y="4189349"/>
                    <a:pt x="0" y="4160520"/>
                  </a:cubicBezTo>
                  <a:close/>
                </a:path>
              </a:pathLst>
            </a:custGeom>
            <a:solidFill>
              <a:srgbClr val="F3E8E8"/>
            </a:solidFill>
          </p:spPr>
        </p:sp>
      </p:grpSp>
      <p:sp>
        <p:nvSpPr>
          <p:cNvPr id="17" name="TextBox 17"/>
          <p:cNvSpPr txBox="1"/>
          <p:nvPr/>
        </p:nvSpPr>
        <p:spPr>
          <a:xfrm>
            <a:off x="6107609" y="3699570"/>
            <a:ext cx="3272730"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Complete Transparency</a:t>
            </a:r>
          </a:p>
        </p:txBody>
      </p:sp>
      <p:sp>
        <p:nvSpPr>
          <p:cNvPr id="18" name="TextBox 18"/>
          <p:cNvSpPr txBox="1"/>
          <p:nvPr/>
        </p:nvSpPr>
        <p:spPr>
          <a:xfrm>
            <a:off x="6107609" y="4155876"/>
            <a:ext cx="4013448" cy="1770460"/>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Track your donation from payment to delivery with real-time updates, photos, and location tracking. See exactly where your kindness goes.</a:t>
            </a:r>
          </a:p>
        </p:txBody>
      </p:sp>
      <p:grpSp>
        <p:nvGrpSpPr>
          <p:cNvPr id="19" name="Group 19"/>
          <p:cNvGrpSpPr/>
          <p:nvPr/>
        </p:nvGrpSpPr>
        <p:grpSpPr>
          <a:xfrm>
            <a:off x="1047155" y="6868715"/>
            <a:ext cx="9335691" cy="1903214"/>
            <a:chOff x="0" y="0"/>
            <a:chExt cx="12447588" cy="2537618"/>
          </a:xfrm>
        </p:grpSpPr>
        <p:sp>
          <p:nvSpPr>
            <p:cNvPr id="20" name="Freeform 20"/>
            <p:cNvSpPr/>
            <p:nvPr/>
          </p:nvSpPr>
          <p:spPr>
            <a:xfrm>
              <a:off x="0" y="0"/>
              <a:ext cx="12447524" cy="2537587"/>
            </a:xfrm>
            <a:custGeom>
              <a:avLst/>
              <a:gdLst/>
              <a:ahLst/>
              <a:cxnLst/>
              <a:rect l="l" t="t" r="r" b="b"/>
              <a:pathLst>
                <a:path w="12447524" h="2537587">
                  <a:moveTo>
                    <a:pt x="0" y="52324"/>
                  </a:moveTo>
                  <a:cubicBezTo>
                    <a:pt x="0" y="23495"/>
                    <a:pt x="23495" y="0"/>
                    <a:pt x="52324" y="0"/>
                  </a:cubicBezTo>
                  <a:lnTo>
                    <a:pt x="12395200" y="0"/>
                  </a:lnTo>
                  <a:cubicBezTo>
                    <a:pt x="12424156" y="0"/>
                    <a:pt x="12447524" y="23495"/>
                    <a:pt x="12447524" y="52324"/>
                  </a:cubicBezTo>
                  <a:lnTo>
                    <a:pt x="12447524" y="2485263"/>
                  </a:lnTo>
                  <a:cubicBezTo>
                    <a:pt x="12447524" y="2514219"/>
                    <a:pt x="12424029" y="2537587"/>
                    <a:pt x="12395200" y="2537587"/>
                  </a:cubicBezTo>
                  <a:lnTo>
                    <a:pt x="52324" y="2537587"/>
                  </a:lnTo>
                  <a:cubicBezTo>
                    <a:pt x="23368" y="2537587"/>
                    <a:pt x="0" y="2514092"/>
                    <a:pt x="0" y="2485263"/>
                  </a:cubicBezTo>
                  <a:close/>
                </a:path>
              </a:pathLst>
            </a:custGeom>
            <a:solidFill>
              <a:srgbClr val="F3E8E8"/>
            </a:solidFill>
          </p:spPr>
        </p:sp>
      </p:grpSp>
      <p:sp>
        <p:nvSpPr>
          <p:cNvPr id="21" name="TextBox 21"/>
          <p:cNvSpPr txBox="1"/>
          <p:nvPr/>
        </p:nvSpPr>
        <p:spPr>
          <a:xfrm>
            <a:off x="1308944" y="7120979"/>
            <a:ext cx="3080148"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Verified Impact</a:t>
            </a:r>
          </a:p>
        </p:txBody>
      </p:sp>
      <p:sp>
        <p:nvSpPr>
          <p:cNvPr id="22" name="TextBox 22"/>
          <p:cNvSpPr txBox="1"/>
          <p:nvPr/>
        </p:nvSpPr>
        <p:spPr>
          <a:xfrm>
            <a:off x="1308944" y="7577286"/>
            <a:ext cx="8812114" cy="932855"/>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Receive proof of delivery with photos and videos of animals being fed, plus personalized impact reports and certificates.</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sp>
        <p:nvSpPr>
          <p:cNvPr id="6" name="TextBox 6"/>
          <p:cNvSpPr txBox="1"/>
          <p:nvPr/>
        </p:nvSpPr>
        <p:spPr>
          <a:xfrm>
            <a:off x="1047155" y="910232"/>
            <a:ext cx="7408069" cy="798463"/>
          </a:xfrm>
          <a:prstGeom prst="rect">
            <a:avLst/>
          </a:prstGeom>
        </p:spPr>
        <p:txBody>
          <a:bodyPr lIns="0" tIns="0" rIns="0" bIns="0" rtlCol="0" anchor="t">
            <a:spAutoFit/>
          </a:bodyPr>
          <a:lstStyle/>
          <a:p>
            <a:pPr algn="l">
              <a:lnSpc>
                <a:spcPts val="6062"/>
              </a:lnSpc>
            </a:pPr>
            <a:r>
              <a:rPr lang="en-US" sz="4812">
                <a:solidFill>
                  <a:srgbClr val="1F1E1E"/>
                </a:solidFill>
                <a:latin typeface="Red Hat Display"/>
                <a:ea typeface="Red Hat Display"/>
                <a:cs typeface="Red Hat Display"/>
                <a:sym typeface="Red Hat Display"/>
              </a:rPr>
              <a:t>Choose Your Animal Friend</a:t>
            </a:r>
          </a:p>
        </p:txBody>
      </p:sp>
      <p:sp>
        <p:nvSpPr>
          <p:cNvPr id="7" name="TextBox 7"/>
          <p:cNvSpPr txBox="1"/>
          <p:nvPr/>
        </p:nvSpPr>
        <p:spPr>
          <a:xfrm>
            <a:off x="1047155" y="2137022"/>
            <a:ext cx="16193690" cy="514052"/>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Every animal deserves love and care. Select your furry, feathered, or four-legged friend and help us bring them the nourishment they need.</a:t>
            </a:r>
          </a:p>
        </p:txBody>
      </p:sp>
      <p:grpSp>
        <p:nvGrpSpPr>
          <p:cNvPr id="8" name="Group 8"/>
          <p:cNvGrpSpPr>
            <a:grpSpLocks noChangeAspect="1"/>
          </p:cNvGrpSpPr>
          <p:nvPr/>
        </p:nvGrpSpPr>
        <p:grpSpPr>
          <a:xfrm>
            <a:off x="1047155" y="2945606"/>
            <a:ext cx="5179665" cy="5179665"/>
            <a:chOff x="0" y="0"/>
            <a:chExt cx="6906220" cy="6906220"/>
          </a:xfrm>
        </p:grpSpPr>
        <p:sp>
          <p:nvSpPr>
            <p:cNvPr id="9" name="Freeform 9" descr="preencoded.png"/>
            <p:cNvSpPr/>
            <p:nvPr/>
          </p:nvSpPr>
          <p:spPr>
            <a:xfrm>
              <a:off x="0" y="0"/>
              <a:ext cx="6906260" cy="6906260"/>
            </a:xfrm>
            <a:custGeom>
              <a:avLst/>
              <a:gdLst/>
              <a:ahLst/>
              <a:cxnLst/>
              <a:rect l="l" t="t" r="r" b="b"/>
              <a:pathLst>
                <a:path w="6906260" h="6906260">
                  <a:moveTo>
                    <a:pt x="0" y="0"/>
                  </a:moveTo>
                  <a:lnTo>
                    <a:pt x="6906260" y="0"/>
                  </a:lnTo>
                  <a:lnTo>
                    <a:pt x="6906260" y="6906260"/>
                  </a:lnTo>
                  <a:lnTo>
                    <a:pt x="0" y="6906260"/>
                  </a:lnTo>
                  <a:lnTo>
                    <a:pt x="0" y="0"/>
                  </a:lnTo>
                  <a:close/>
                </a:path>
              </a:pathLst>
            </a:custGeom>
            <a:blipFill>
              <a:blip r:embed="rId4"/>
              <a:stretch>
                <a:fillRect/>
              </a:stretch>
            </a:blipFill>
          </p:spPr>
        </p:sp>
      </p:grpSp>
      <p:sp>
        <p:nvSpPr>
          <p:cNvPr id="10" name="TextBox 10"/>
          <p:cNvSpPr txBox="1"/>
          <p:nvPr/>
        </p:nvSpPr>
        <p:spPr>
          <a:xfrm>
            <a:off x="1047155" y="8377535"/>
            <a:ext cx="3080147" cy="394544"/>
          </a:xfrm>
          <a:prstGeom prst="rect">
            <a:avLst/>
          </a:prstGeom>
        </p:spPr>
        <p:txBody>
          <a:bodyPr lIns="0" tIns="0" rIns="0" bIns="0" rtlCol="0" anchor="t">
            <a:spAutoFit/>
          </a:bodyPr>
          <a:lstStyle/>
          <a:p>
            <a:pPr algn="l">
              <a:lnSpc>
                <a:spcPts val="3000"/>
              </a:lnSpc>
            </a:pPr>
            <a:r>
              <a:rPr lang="en-US" sz="2375" dirty="0">
                <a:solidFill>
                  <a:srgbClr val="3B3535"/>
                </a:solidFill>
                <a:latin typeface="Red Hat Display"/>
                <a:ea typeface="Red Hat Display"/>
                <a:cs typeface="Red Hat Display"/>
                <a:sym typeface="Red Hat Display"/>
              </a:rPr>
              <a:t>Dogs </a:t>
            </a:r>
            <a:r>
              <a:rPr lang="en-US" sz="2375" dirty="0">
                <a:solidFill>
                  <a:srgbClr val="000000"/>
                </a:solidFill>
                <a:latin typeface="Red Hat Display"/>
                <a:ea typeface="Red Hat Display"/>
                <a:cs typeface="Red Hat Display"/>
                <a:sym typeface="Red Hat Display"/>
              </a:rPr>
              <a:t>🐶</a:t>
            </a:r>
          </a:p>
        </p:txBody>
      </p:sp>
      <p:sp>
        <p:nvSpPr>
          <p:cNvPr id="11" name="TextBox 11"/>
          <p:cNvSpPr txBox="1"/>
          <p:nvPr/>
        </p:nvSpPr>
        <p:spPr>
          <a:xfrm>
            <a:off x="1047155" y="8833842"/>
            <a:ext cx="5179665" cy="514053"/>
          </a:xfrm>
          <a:prstGeom prst="rect">
            <a:avLst/>
          </a:prstGeom>
        </p:spPr>
        <p:txBody>
          <a:bodyPr lIns="0" tIns="0" rIns="0" bIns="0" rtlCol="0" anchor="t">
            <a:spAutoFit/>
          </a:bodyPr>
          <a:lstStyle/>
          <a:p>
            <a:pPr algn="l">
              <a:lnSpc>
                <a:spcPts val="3250"/>
              </a:lnSpc>
            </a:pPr>
            <a:r>
              <a:rPr lang="en-US" sz="2000" dirty="0">
                <a:solidFill>
                  <a:srgbClr val="3B3535"/>
                </a:solidFill>
                <a:latin typeface="Roboto"/>
                <a:ea typeface="Roboto"/>
                <a:cs typeface="Roboto"/>
                <a:sym typeface="Roboto"/>
              </a:rPr>
              <a:t>Biscuits, Pedigree, Milk +2 more options</a:t>
            </a:r>
          </a:p>
        </p:txBody>
      </p:sp>
      <p:grpSp>
        <p:nvGrpSpPr>
          <p:cNvPr id="12" name="Group 12"/>
          <p:cNvGrpSpPr>
            <a:grpSpLocks noChangeAspect="1"/>
          </p:cNvGrpSpPr>
          <p:nvPr/>
        </p:nvGrpSpPr>
        <p:grpSpPr>
          <a:xfrm>
            <a:off x="6554092" y="2945606"/>
            <a:ext cx="5179665" cy="5179665"/>
            <a:chOff x="0" y="0"/>
            <a:chExt cx="6906220" cy="6906220"/>
          </a:xfrm>
        </p:grpSpPr>
        <p:sp>
          <p:nvSpPr>
            <p:cNvPr id="13" name="Freeform 13" descr="preencoded.png"/>
            <p:cNvSpPr/>
            <p:nvPr/>
          </p:nvSpPr>
          <p:spPr>
            <a:xfrm>
              <a:off x="0" y="0"/>
              <a:ext cx="6906260" cy="6906260"/>
            </a:xfrm>
            <a:custGeom>
              <a:avLst/>
              <a:gdLst/>
              <a:ahLst/>
              <a:cxnLst/>
              <a:rect l="l" t="t" r="r" b="b"/>
              <a:pathLst>
                <a:path w="6906260" h="6906260">
                  <a:moveTo>
                    <a:pt x="0" y="0"/>
                  </a:moveTo>
                  <a:lnTo>
                    <a:pt x="6906260" y="0"/>
                  </a:lnTo>
                  <a:lnTo>
                    <a:pt x="6906260" y="6906260"/>
                  </a:lnTo>
                  <a:lnTo>
                    <a:pt x="0" y="6906260"/>
                  </a:lnTo>
                  <a:lnTo>
                    <a:pt x="0" y="0"/>
                  </a:lnTo>
                  <a:close/>
                </a:path>
              </a:pathLst>
            </a:custGeom>
            <a:blipFill>
              <a:blip r:embed="rId5"/>
              <a:stretch>
                <a:fillRect/>
              </a:stretch>
            </a:blipFill>
          </p:spPr>
        </p:sp>
      </p:grpSp>
      <p:sp>
        <p:nvSpPr>
          <p:cNvPr id="14" name="TextBox 14"/>
          <p:cNvSpPr txBox="1"/>
          <p:nvPr/>
        </p:nvSpPr>
        <p:spPr>
          <a:xfrm>
            <a:off x="6554092" y="8377535"/>
            <a:ext cx="3080148"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Cats </a:t>
            </a:r>
            <a:r>
              <a:rPr lang="en-US" sz="2375">
                <a:solidFill>
                  <a:srgbClr val="000000"/>
                </a:solidFill>
                <a:latin typeface="Red Hat Display"/>
                <a:ea typeface="Red Hat Display"/>
                <a:cs typeface="Red Hat Display"/>
                <a:sym typeface="Red Hat Display"/>
              </a:rPr>
              <a:t>🐱</a:t>
            </a:r>
          </a:p>
        </p:txBody>
      </p:sp>
      <p:sp>
        <p:nvSpPr>
          <p:cNvPr id="15" name="TextBox 15"/>
          <p:cNvSpPr txBox="1"/>
          <p:nvPr/>
        </p:nvSpPr>
        <p:spPr>
          <a:xfrm>
            <a:off x="6554092" y="8833842"/>
            <a:ext cx="5179665" cy="514053"/>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Cat Food, Milk, Fish +1 more option</a:t>
            </a:r>
          </a:p>
        </p:txBody>
      </p:sp>
      <p:grpSp>
        <p:nvGrpSpPr>
          <p:cNvPr id="16" name="Group 16"/>
          <p:cNvGrpSpPr>
            <a:grpSpLocks noChangeAspect="1"/>
          </p:cNvGrpSpPr>
          <p:nvPr/>
        </p:nvGrpSpPr>
        <p:grpSpPr>
          <a:xfrm>
            <a:off x="12061031" y="2945606"/>
            <a:ext cx="5179814" cy="5179814"/>
            <a:chOff x="0" y="0"/>
            <a:chExt cx="6906418" cy="6906418"/>
          </a:xfrm>
        </p:grpSpPr>
        <p:sp>
          <p:nvSpPr>
            <p:cNvPr id="17" name="Freeform 17" descr="preencoded.png"/>
            <p:cNvSpPr/>
            <p:nvPr/>
          </p:nvSpPr>
          <p:spPr>
            <a:xfrm>
              <a:off x="0" y="0"/>
              <a:ext cx="6906387" cy="6906387"/>
            </a:xfrm>
            <a:custGeom>
              <a:avLst/>
              <a:gdLst/>
              <a:ahLst/>
              <a:cxnLst/>
              <a:rect l="l" t="t" r="r" b="b"/>
              <a:pathLst>
                <a:path w="6906387" h="6906387">
                  <a:moveTo>
                    <a:pt x="0" y="0"/>
                  </a:moveTo>
                  <a:lnTo>
                    <a:pt x="6906387" y="0"/>
                  </a:lnTo>
                  <a:lnTo>
                    <a:pt x="6906387" y="6906387"/>
                  </a:lnTo>
                  <a:lnTo>
                    <a:pt x="0" y="6906387"/>
                  </a:lnTo>
                  <a:lnTo>
                    <a:pt x="0" y="0"/>
                  </a:lnTo>
                  <a:close/>
                </a:path>
              </a:pathLst>
            </a:custGeom>
            <a:blipFill>
              <a:blip r:embed="rId6"/>
              <a:stretch>
                <a:fillRect/>
              </a:stretch>
            </a:blipFill>
          </p:spPr>
        </p:sp>
      </p:grpSp>
      <p:sp>
        <p:nvSpPr>
          <p:cNvPr id="18" name="TextBox 18"/>
          <p:cNvSpPr txBox="1"/>
          <p:nvPr/>
        </p:nvSpPr>
        <p:spPr>
          <a:xfrm>
            <a:off x="12061031" y="8377684"/>
            <a:ext cx="3080148"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Cows </a:t>
            </a:r>
            <a:r>
              <a:rPr lang="en-US" sz="2375">
                <a:solidFill>
                  <a:srgbClr val="000000"/>
                </a:solidFill>
                <a:latin typeface="Red Hat Display"/>
                <a:ea typeface="Red Hat Display"/>
                <a:cs typeface="Red Hat Display"/>
                <a:sym typeface="Red Hat Display"/>
              </a:rPr>
              <a:t>🐄</a:t>
            </a:r>
          </a:p>
        </p:txBody>
      </p:sp>
      <p:sp>
        <p:nvSpPr>
          <p:cNvPr id="19" name="TextBox 19"/>
          <p:cNvSpPr txBox="1"/>
          <p:nvPr/>
        </p:nvSpPr>
        <p:spPr>
          <a:xfrm>
            <a:off x="12061031" y="8833991"/>
            <a:ext cx="5179814" cy="514053"/>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Hay, Grass, Grains +1 more option</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sp>
        <p:nvSpPr>
          <p:cNvPr id="6" name="TextBox 6"/>
          <p:cNvSpPr txBox="1"/>
          <p:nvPr/>
        </p:nvSpPr>
        <p:spPr>
          <a:xfrm>
            <a:off x="523577" y="350341"/>
            <a:ext cx="3080147" cy="394544"/>
          </a:xfrm>
          <a:prstGeom prst="rect">
            <a:avLst/>
          </a:prstGeom>
        </p:spPr>
        <p:txBody>
          <a:bodyPr lIns="0" tIns="0" rIns="0" bIns="0" rtlCol="0" anchor="t">
            <a:spAutoFit/>
          </a:bodyPr>
          <a:lstStyle/>
          <a:p>
            <a:pPr algn="l">
              <a:lnSpc>
                <a:spcPts val="3000"/>
              </a:lnSpc>
            </a:pPr>
            <a:r>
              <a:rPr lang="en-US" sz="2375" dirty="0">
                <a:solidFill>
                  <a:srgbClr val="1F1E1E"/>
                </a:solidFill>
                <a:latin typeface="Red Hat Display"/>
                <a:ea typeface="Red Hat Display"/>
                <a:cs typeface="Red Hat Display"/>
                <a:sym typeface="Red Hat Display"/>
              </a:rPr>
              <a:t>More Friends to Feed</a:t>
            </a:r>
          </a:p>
        </p:txBody>
      </p:sp>
      <p:grpSp>
        <p:nvGrpSpPr>
          <p:cNvPr id="7" name="Group 7"/>
          <p:cNvGrpSpPr>
            <a:grpSpLocks noChangeAspect="1"/>
          </p:cNvGrpSpPr>
          <p:nvPr/>
        </p:nvGrpSpPr>
        <p:grpSpPr>
          <a:xfrm>
            <a:off x="523577" y="1088380"/>
            <a:ext cx="7620000" cy="5715000"/>
            <a:chOff x="0" y="0"/>
            <a:chExt cx="10160000" cy="7620000"/>
          </a:xfrm>
        </p:grpSpPr>
        <p:sp>
          <p:nvSpPr>
            <p:cNvPr id="8" name="Freeform 8" descr="preencoded.png"/>
            <p:cNvSpPr/>
            <p:nvPr/>
          </p:nvSpPr>
          <p:spPr>
            <a:xfrm>
              <a:off x="0" y="0"/>
              <a:ext cx="10160000" cy="7620000"/>
            </a:xfrm>
            <a:custGeom>
              <a:avLst/>
              <a:gdLst/>
              <a:ahLst/>
              <a:cxnLst/>
              <a:rect l="l" t="t" r="r" b="b"/>
              <a:pathLst>
                <a:path w="10160000" h="7620000">
                  <a:moveTo>
                    <a:pt x="0" y="0"/>
                  </a:moveTo>
                  <a:lnTo>
                    <a:pt x="10160000" y="0"/>
                  </a:lnTo>
                  <a:lnTo>
                    <a:pt x="10160000" y="7620000"/>
                  </a:lnTo>
                  <a:lnTo>
                    <a:pt x="0" y="7620000"/>
                  </a:lnTo>
                  <a:lnTo>
                    <a:pt x="0" y="0"/>
                  </a:lnTo>
                  <a:close/>
                </a:path>
              </a:pathLst>
            </a:custGeom>
            <a:blipFill>
              <a:blip r:embed="rId4"/>
              <a:stretch>
                <a:fillRect/>
              </a:stretch>
            </a:blipFill>
          </p:spPr>
        </p:sp>
      </p:grpSp>
      <p:sp>
        <p:nvSpPr>
          <p:cNvPr id="9" name="TextBox 9"/>
          <p:cNvSpPr txBox="1"/>
          <p:nvPr/>
        </p:nvSpPr>
        <p:spPr>
          <a:xfrm>
            <a:off x="3603724" y="7110503"/>
            <a:ext cx="2143423" cy="225318"/>
          </a:xfrm>
          <a:prstGeom prst="rect">
            <a:avLst/>
          </a:prstGeom>
        </p:spPr>
        <p:txBody>
          <a:bodyPr wrap="square" lIns="0" tIns="0" rIns="0" bIns="0" rtlCol="0" anchor="t">
            <a:spAutoFit/>
          </a:bodyPr>
          <a:lstStyle/>
          <a:p>
            <a:pPr algn="l">
              <a:lnSpc>
                <a:spcPts val="1500"/>
              </a:lnSpc>
            </a:pPr>
            <a:r>
              <a:rPr lang="en-US" sz="2380" dirty="0" smtClean="0">
                <a:solidFill>
                  <a:srgbClr val="1F1E1E"/>
                </a:solidFill>
                <a:latin typeface="Red Hat Display"/>
                <a:ea typeface="Red Hat Display"/>
                <a:cs typeface="Red Hat Display"/>
                <a:sym typeface="Red Hat Display"/>
              </a:rPr>
              <a:t>Moneys </a:t>
            </a:r>
            <a:r>
              <a:rPr lang="en-US" sz="2380" dirty="0">
                <a:solidFill>
                  <a:srgbClr val="000000"/>
                </a:solidFill>
                <a:latin typeface="Red Hat Display"/>
                <a:ea typeface="Red Hat Display"/>
                <a:cs typeface="Red Hat Display"/>
                <a:sym typeface="Red Hat Display"/>
              </a:rPr>
              <a:t>🐒</a:t>
            </a:r>
          </a:p>
        </p:txBody>
      </p:sp>
      <p:sp>
        <p:nvSpPr>
          <p:cNvPr id="10" name="TextBox 10"/>
          <p:cNvSpPr txBox="1"/>
          <p:nvPr/>
        </p:nvSpPr>
        <p:spPr>
          <a:xfrm>
            <a:off x="1056559" y="7590942"/>
            <a:ext cx="8460730" cy="218008"/>
          </a:xfrm>
          <a:prstGeom prst="rect">
            <a:avLst/>
          </a:prstGeom>
        </p:spPr>
        <p:txBody>
          <a:bodyPr lIns="0" tIns="0" rIns="0" bIns="0" rtlCol="0" anchor="t">
            <a:spAutoFit/>
          </a:bodyPr>
          <a:lstStyle/>
          <a:p>
            <a:pPr algn="l">
              <a:lnSpc>
                <a:spcPts val="1625"/>
              </a:lnSpc>
            </a:pPr>
            <a:r>
              <a:rPr lang="en-US" sz="2000" dirty="0">
                <a:solidFill>
                  <a:srgbClr val="3B3535"/>
                </a:solidFill>
                <a:latin typeface="Roboto"/>
                <a:ea typeface="Roboto"/>
                <a:cs typeface="Roboto"/>
                <a:sym typeface="Roboto"/>
              </a:rPr>
              <a:t>Bananas, Fruits, Nuts +1 more option available for our primate friends</a:t>
            </a:r>
          </a:p>
        </p:txBody>
      </p:sp>
      <p:grpSp>
        <p:nvGrpSpPr>
          <p:cNvPr id="11" name="Group 11"/>
          <p:cNvGrpSpPr>
            <a:grpSpLocks noChangeAspect="1"/>
          </p:cNvGrpSpPr>
          <p:nvPr/>
        </p:nvGrpSpPr>
        <p:grpSpPr>
          <a:xfrm>
            <a:off x="9350871" y="1088380"/>
            <a:ext cx="7162447" cy="5715000"/>
            <a:chOff x="0" y="0"/>
            <a:chExt cx="11280973" cy="16921362"/>
          </a:xfrm>
        </p:grpSpPr>
        <p:sp>
          <p:nvSpPr>
            <p:cNvPr id="12" name="Freeform 12" descr="preencoded.png"/>
            <p:cNvSpPr/>
            <p:nvPr/>
          </p:nvSpPr>
          <p:spPr>
            <a:xfrm>
              <a:off x="0" y="0"/>
              <a:ext cx="11281029" cy="16921353"/>
            </a:xfrm>
            <a:custGeom>
              <a:avLst/>
              <a:gdLst/>
              <a:ahLst/>
              <a:cxnLst/>
              <a:rect l="l" t="t" r="r" b="b"/>
              <a:pathLst>
                <a:path w="11281029" h="16921353">
                  <a:moveTo>
                    <a:pt x="0" y="0"/>
                  </a:moveTo>
                  <a:lnTo>
                    <a:pt x="11281029" y="0"/>
                  </a:lnTo>
                  <a:lnTo>
                    <a:pt x="11281029" y="16921353"/>
                  </a:lnTo>
                  <a:lnTo>
                    <a:pt x="0" y="16921353"/>
                  </a:lnTo>
                  <a:lnTo>
                    <a:pt x="0" y="0"/>
                  </a:lnTo>
                  <a:close/>
                </a:path>
              </a:pathLst>
            </a:custGeom>
            <a:blipFill>
              <a:blip r:embed="rId5"/>
              <a:stretch>
                <a:fillRect/>
              </a:stretch>
            </a:blipFill>
          </p:spPr>
        </p:sp>
      </p:grpSp>
      <p:sp>
        <p:nvSpPr>
          <p:cNvPr id="13" name="TextBox 13"/>
          <p:cNvSpPr txBox="1"/>
          <p:nvPr/>
        </p:nvSpPr>
        <p:spPr>
          <a:xfrm>
            <a:off x="9313217" y="13917066"/>
            <a:ext cx="1540074" cy="201960"/>
          </a:xfrm>
          <a:prstGeom prst="rect">
            <a:avLst/>
          </a:prstGeom>
        </p:spPr>
        <p:txBody>
          <a:bodyPr lIns="0" tIns="0" rIns="0" bIns="0" rtlCol="0" anchor="t">
            <a:spAutoFit/>
          </a:bodyPr>
          <a:lstStyle/>
          <a:p>
            <a:pPr algn="l">
              <a:lnSpc>
                <a:spcPts val="1500"/>
              </a:lnSpc>
            </a:pPr>
            <a:r>
              <a:rPr lang="en-US" sz="1187">
                <a:solidFill>
                  <a:srgbClr val="1F1E1E"/>
                </a:solidFill>
                <a:latin typeface="Red Hat Display"/>
                <a:ea typeface="Red Hat Display"/>
                <a:cs typeface="Red Hat Display"/>
                <a:sym typeface="Red Hat Display"/>
              </a:rPr>
              <a:t>Birds </a:t>
            </a:r>
            <a:r>
              <a:rPr lang="en-US" sz="1187">
                <a:solidFill>
                  <a:srgbClr val="000000"/>
                </a:solidFill>
                <a:latin typeface="Red Hat Display"/>
                <a:ea typeface="Red Hat Display"/>
                <a:cs typeface="Red Hat Display"/>
                <a:sym typeface="Red Hat Display"/>
              </a:rPr>
              <a:t>🐦</a:t>
            </a:r>
          </a:p>
        </p:txBody>
      </p:sp>
      <p:sp>
        <p:nvSpPr>
          <p:cNvPr id="14" name="TextBox 14"/>
          <p:cNvSpPr txBox="1"/>
          <p:nvPr/>
        </p:nvSpPr>
        <p:spPr>
          <a:xfrm>
            <a:off x="9313217" y="14202221"/>
            <a:ext cx="8460730" cy="257175"/>
          </a:xfrm>
          <a:prstGeom prst="rect">
            <a:avLst/>
          </a:prstGeom>
        </p:spPr>
        <p:txBody>
          <a:bodyPr lIns="0" tIns="0" rIns="0" bIns="0" rtlCol="0" anchor="t">
            <a:spAutoFit/>
          </a:bodyPr>
          <a:lstStyle/>
          <a:p>
            <a:pPr algn="l">
              <a:lnSpc>
                <a:spcPts val="1625"/>
              </a:lnSpc>
            </a:pPr>
            <a:r>
              <a:rPr lang="en-US" sz="1000">
                <a:solidFill>
                  <a:srgbClr val="3B3535"/>
                </a:solidFill>
                <a:latin typeface="Roboto"/>
                <a:ea typeface="Roboto"/>
                <a:cs typeface="Roboto"/>
                <a:sym typeface="Roboto"/>
              </a:rPr>
              <a:t>Seeds, Grains, Breadcrumbs +1 more option to keep our feathered friends happy</a:t>
            </a:r>
          </a:p>
        </p:txBody>
      </p:sp>
      <p:sp>
        <p:nvSpPr>
          <p:cNvPr id="15" name="TextBox 15"/>
          <p:cNvSpPr txBox="1"/>
          <p:nvPr/>
        </p:nvSpPr>
        <p:spPr>
          <a:xfrm>
            <a:off x="523577" y="14676685"/>
            <a:ext cx="17240845" cy="257175"/>
          </a:xfrm>
          <a:prstGeom prst="rect">
            <a:avLst/>
          </a:prstGeom>
        </p:spPr>
        <p:txBody>
          <a:bodyPr lIns="0" tIns="0" rIns="0" bIns="0" rtlCol="0" anchor="t">
            <a:spAutoFit/>
          </a:bodyPr>
          <a:lstStyle/>
          <a:p>
            <a:pPr algn="l">
              <a:lnSpc>
                <a:spcPts val="1625"/>
              </a:lnSpc>
            </a:pPr>
            <a:r>
              <a:rPr lang="en-US" sz="1000">
                <a:solidFill>
                  <a:srgbClr val="3B3535"/>
                </a:solidFill>
                <a:latin typeface="Roboto"/>
                <a:ea typeface="Roboto"/>
                <a:cs typeface="Roboto"/>
                <a:sym typeface="Roboto"/>
              </a:rPr>
              <a:t>Each animal category offers carefully selected, nutritious food options that meet their specific dietary needs and preferences.</a:t>
            </a:r>
          </a:p>
        </p:txBody>
      </p:sp>
      <p:sp>
        <p:nvSpPr>
          <p:cNvPr id="18" name="Rettangolo 17"/>
          <p:cNvSpPr/>
          <p:nvPr/>
        </p:nvSpPr>
        <p:spPr>
          <a:xfrm>
            <a:off x="12192000" y="6984635"/>
            <a:ext cx="3352801" cy="477054"/>
          </a:xfrm>
          <a:prstGeom prst="rect">
            <a:avLst/>
          </a:prstGeom>
        </p:spPr>
        <p:txBody>
          <a:bodyPr wrap="square">
            <a:spAutoFit/>
          </a:bodyPr>
          <a:lstStyle/>
          <a:p>
            <a:pPr>
              <a:lnSpc>
                <a:spcPts val="1500"/>
              </a:lnSpc>
            </a:pPr>
            <a:r>
              <a:rPr lang="en-US" dirty="0" smtClean="0">
                <a:solidFill>
                  <a:srgbClr val="1F1E1E"/>
                </a:solidFill>
                <a:latin typeface="Red Hat Display"/>
                <a:ea typeface="Red Hat Display"/>
                <a:cs typeface="Red Hat Display"/>
                <a:sym typeface="Red Hat Display"/>
              </a:rPr>
              <a:t>Birds     </a:t>
            </a:r>
            <a:r>
              <a:rPr lang="en-US" dirty="0" smtClean="0"/>
              <a:t>🐦</a:t>
            </a:r>
            <a:endParaRPr lang="en-US" dirty="0"/>
          </a:p>
          <a:p>
            <a:pPr>
              <a:lnSpc>
                <a:spcPts val="1500"/>
              </a:lnSpc>
            </a:pPr>
            <a:r>
              <a:rPr lang="en-US" dirty="0" smtClean="0">
                <a:solidFill>
                  <a:srgbClr val="1F1E1E"/>
                </a:solidFill>
                <a:latin typeface="Red Hat Display"/>
                <a:ea typeface="Red Hat Display"/>
                <a:cs typeface="Red Hat Display"/>
                <a:sym typeface="Red Hat Display"/>
              </a:rPr>
              <a:t> </a:t>
            </a:r>
            <a:endParaRPr lang="en-US" dirty="0">
              <a:solidFill>
                <a:srgbClr val="000000"/>
              </a:solidFill>
              <a:latin typeface="Red Hat Display"/>
              <a:ea typeface="Red Hat Display"/>
              <a:cs typeface="Red Hat Display"/>
              <a:sym typeface="Red Hat Display"/>
            </a:endParaRPr>
          </a:p>
        </p:txBody>
      </p:sp>
      <p:sp>
        <p:nvSpPr>
          <p:cNvPr id="19" name="Rettangolo 18"/>
          <p:cNvSpPr/>
          <p:nvPr/>
        </p:nvSpPr>
        <p:spPr>
          <a:xfrm>
            <a:off x="10812942" y="7361036"/>
            <a:ext cx="4238340" cy="369332"/>
          </a:xfrm>
          <a:prstGeom prst="rect">
            <a:avLst/>
          </a:prstGeom>
        </p:spPr>
        <p:txBody>
          <a:bodyPr wrap="none">
            <a:spAutoFit/>
          </a:bodyPr>
          <a:lstStyle/>
          <a:p>
            <a:r>
              <a:rPr lang="en-US" dirty="0" smtClean="0"/>
              <a:t>Seeds, Grains, Breadcrumbs , Millet + More</a:t>
            </a:r>
            <a:endParaRPr lang="en-US" dirty="0"/>
          </a:p>
        </p:txBody>
      </p:sp>
      <p:sp>
        <p:nvSpPr>
          <p:cNvPr id="20" name="Più 19"/>
          <p:cNvSpPr/>
          <p:nvPr/>
        </p:nvSpPr>
        <p:spPr>
          <a:xfrm>
            <a:off x="5562600" y="8386093"/>
            <a:ext cx="2209801" cy="1384461"/>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10"/>
          <p:cNvSpPr txBox="1"/>
          <p:nvPr/>
        </p:nvSpPr>
        <p:spPr>
          <a:xfrm>
            <a:off x="8141447" y="8804297"/>
            <a:ext cx="8460730" cy="384721"/>
          </a:xfrm>
          <a:prstGeom prst="rect">
            <a:avLst/>
          </a:prstGeom>
        </p:spPr>
        <p:txBody>
          <a:bodyPr lIns="0" tIns="0" rIns="0" bIns="0" rtlCol="0" anchor="t">
            <a:spAutoFit/>
          </a:bodyPr>
          <a:lstStyle/>
          <a:p>
            <a:pPr>
              <a:lnSpc>
                <a:spcPts val="3000"/>
              </a:lnSpc>
            </a:pPr>
            <a:r>
              <a:rPr lang="en-US" sz="2000" dirty="0">
                <a:solidFill>
                  <a:srgbClr val="1F1E1E"/>
                </a:solidFill>
                <a:latin typeface="Red Hat Display"/>
                <a:ea typeface="Red Hat Display"/>
                <a:cs typeface="Red Hat Display"/>
                <a:sym typeface="Red Hat Display"/>
              </a:rPr>
              <a:t>More Friends to </a:t>
            </a:r>
            <a:r>
              <a:rPr lang="en-US" sz="2000" dirty="0" smtClean="0">
                <a:solidFill>
                  <a:srgbClr val="1F1E1E"/>
                </a:solidFill>
                <a:latin typeface="Red Hat Display"/>
                <a:ea typeface="Red Hat Display"/>
                <a:cs typeface="Red Hat Display"/>
                <a:sym typeface="Red Hat Display"/>
              </a:rPr>
              <a:t>Added Soon</a:t>
            </a:r>
            <a:endParaRPr lang="en-US" sz="2000" dirty="0">
              <a:solidFill>
                <a:srgbClr val="1F1E1E"/>
              </a:solidFill>
              <a:latin typeface="Red Hat Display"/>
              <a:ea typeface="Red Hat Display"/>
              <a:cs typeface="Red Hat Display"/>
              <a:sym typeface="Red Hat Display"/>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sp>
        <p:nvSpPr>
          <p:cNvPr id="6" name="TextBox 6"/>
          <p:cNvSpPr txBox="1"/>
          <p:nvPr/>
        </p:nvSpPr>
        <p:spPr>
          <a:xfrm>
            <a:off x="1047155" y="1800374"/>
            <a:ext cx="6160442" cy="798463"/>
          </a:xfrm>
          <a:prstGeom prst="rect">
            <a:avLst/>
          </a:prstGeom>
        </p:spPr>
        <p:txBody>
          <a:bodyPr lIns="0" tIns="0" rIns="0" bIns="0" rtlCol="0" anchor="t">
            <a:spAutoFit/>
          </a:bodyPr>
          <a:lstStyle/>
          <a:p>
            <a:pPr algn="l">
              <a:lnSpc>
                <a:spcPts val="6062"/>
              </a:lnSpc>
            </a:pPr>
            <a:r>
              <a:rPr lang="en-US" sz="4812">
                <a:solidFill>
                  <a:srgbClr val="1F1E1E"/>
                </a:solidFill>
                <a:latin typeface="Red Hat Display"/>
                <a:ea typeface="Red Hat Display"/>
                <a:cs typeface="Red Hat Display"/>
                <a:sym typeface="Red Hat Display"/>
              </a:rPr>
              <a:t>How OneBowl Works</a:t>
            </a:r>
          </a:p>
        </p:txBody>
      </p:sp>
      <p:sp>
        <p:nvSpPr>
          <p:cNvPr id="7" name="TextBox 7"/>
          <p:cNvSpPr txBox="1"/>
          <p:nvPr/>
        </p:nvSpPr>
        <p:spPr>
          <a:xfrm>
            <a:off x="1047155" y="3027164"/>
            <a:ext cx="16193690" cy="514052"/>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Making a difference is simple. Just a few steps between your kindness and a full belly.</a:t>
            </a:r>
          </a:p>
        </p:txBody>
      </p:sp>
      <p:sp>
        <p:nvSpPr>
          <p:cNvPr id="8" name="TextBox 8"/>
          <p:cNvSpPr txBox="1"/>
          <p:nvPr/>
        </p:nvSpPr>
        <p:spPr>
          <a:xfrm>
            <a:off x="1047155" y="3759548"/>
            <a:ext cx="261789" cy="403472"/>
          </a:xfrm>
          <a:prstGeom prst="rect">
            <a:avLst/>
          </a:prstGeom>
        </p:spPr>
        <p:txBody>
          <a:bodyPr lIns="0" tIns="0" rIns="0" bIns="0" rtlCol="0" anchor="t">
            <a:spAutoFit/>
          </a:bodyPr>
          <a:lstStyle/>
          <a:p>
            <a:pPr algn="l">
              <a:lnSpc>
                <a:spcPts val="3250"/>
              </a:lnSpc>
            </a:pPr>
            <a:r>
              <a:rPr lang="en-US" sz="2000">
                <a:solidFill>
                  <a:srgbClr val="3B3535"/>
                </a:solidFill>
                <a:latin typeface="Red Hat Display"/>
                <a:ea typeface="Red Hat Display"/>
                <a:cs typeface="Red Hat Display"/>
                <a:sym typeface="Red Hat Display"/>
              </a:rPr>
              <a:t>01</a:t>
            </a:r>
          </a:p>
        </p:txBody>
      </p:sp>
      <p:grpSp>
        <p:nvGrpSpPr>
          <p:cNvPr id="9" name="Group 9"/>
          <p:cNvGrpSpPr/>
          <p:nvPr/>
        </p:nvGrpSpPr>
        <p:grpSpPr>
          <a:xfrm>
            <a:off x="1047155" y="4252020"/>
            <a:ext cx="7965876" cy="28575"/>
            <a:chOff x="0" y="0"/>
            <a:chExt cx="10621168" cy="38100"/>
          </a:xfrm>
        </p:grpSpPr>
        <p:sp>
          <p:nvSpPr>
            <p:cNvPr id="10" name="Freeform 10"/>
            <p:cNvSpPr/>
            <p:nvPr/>
          </p:nvSpPr>
          <p:spPr>
            <a:xfrm>
              <a:off x="0" y="0"/>
              <a:ext cx="10621137" cy="38100"/>
            </a:xfrm>
            <a:custGeom>
              <a:avLst/>
              <a:gdLst/>
              <a:ahLst/>
              <a:cxnLst/>
              <a:rect l="l" t="t" r="r" b="b"/>
              <a:pathLst>
                <a:path w="10621137" h="38100">
                  <a:moveTo>
                    <a:pt x="0" y="0"/>
                  </a:moveTo>
                  <a:lnTo>
                    <a:pt x="10621137" y="0"/>
                  </a:lnTo>
                  <a:lnTo>
                    <a:pt x="10621137" y="38100"/>
                  </a:lnTo>
                  <a:lnTo>
                    <a:pt x="0" y="38100"/>
                  </a:lnTo>
                  <a:close/>
                </a:path>
              </a:pathLst>
            </a:custGeom>
            <a:solidFill>
              <a:srgbClr val="F5A3A3"/>
            </a:solidFill>
          </p:spPr>
        </p:sp>
      </p:grpSp>
      <p:sp>
        <p:nvSpPr>
          <p:cNvPr id="11" name="TextBox 11"/>
          <p:cNvSpPr txBox="1"/>
          <p:nvPr/>
        </p:nvSpPr>
        <p:spPr>
          <a:xfrm>
            <a:off x="1047155" y="4430465"/>
            <a:ext cx="3080147"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Choose Your Friend</a:t>
            </a:r>
          </a:p>
        </p:txBody>
      </p:sp>
      <p:sp>
        <p:nvSpPr>
          <p:cNvPr id="12" name="TextBox 12"/>
          <p:cNvSpPr txBox="1"/>
          <p:nvPr/>
        </p:nvSpPr>
        <p:spPr>
          <a:xfrm>
            <a:off x="1047155" y="4886771"/>
            <a:ext cx="7965876" cy="932855"/>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Select which animal you'd like to help - dogs, cats, cows, or any other friend in need.</a:t>
            </a:r>
          </a:p>
        </p:txBody>
      </p:sp>
      <p:sp>
        <p:nvSpPr>
          <p:cNvPr id="13" name="TextBox 13"/>
          <p:cNvSpPr txBox="1"/>
          <p:nvPr/>
        </p:nvSpPr>
        <p:spPr>
          <a:xfrm>
            <a:off x="9274820" y="3759548"/>
            <a:ext cx="783580" cy="423193"/>
          </a:xfrm>
          <a:prstGeom prst="rect">
            <a:avLst/>
          </a:prstGeom>
        </p:spPr>
        <p:txBody>
          <a:bodyPr wrap="square" lIns="0" tIns="0" rIns="0" bIns="0" rtlCol="0" anchor="t">
            <a:spAutoFit/>
          </a:bodyPr>
          <a:lstStyle/>
          <a:p>
            <a:pPr algn="l">
              <a:lnSpc>
                <a:spcPts val="3250"/>
              </a:lnSpc>
            </a:pPr>
            <a:r>
              <a:rPr lang="en-US" sz="2000" dirty="0">
                <a:solidFill>
                  <a:srgbClr val="3B3535"/>
                </a:solidFill>
                <a:latin typeface="Red Hat Display"/>
                <a:ea typeface="Red Hat Display"/>
                <a:cs typeface="Red Hat Display"/>
                <a:sym typeface="Red Hat Display"/>
              </a:rPr>
              <a:t>02</a:t>
            </a:r>
          </a:p>
        </p:txBody>
      </p:sp>
      <p:grpSp>
        <p:nvGrpSpPr>
          <p:cNvPr id="14" name="Group 14"/>
          <p:cNvGrpSpPr/>
          <p:nvPr/>
        </p:nvGrpSpPr>
        <p:grpSpPr>
          <a:xfrm>
            <a:off x="9274820" y="4252020"/>
            <a:ext cx="7966025" cy="28575"/>
            <a:chOff x="0" y="0"/>
            <a:chExt cx="10621367" cy="38100"/>
          </a:xfrm>
        </p:grpSpPr>
        <p:sp>
          <p:nvSpPr>
            <p:cNvPr id="15" name="Freeform 15"/>
            <p:cNvSpPr/>
            <p:nvPr/>
          </p:nvSpPr>
          <p:spPr>
            <a:xfrm>
              <a:off x="0" y="0"/>
              <a:ext cx="10621391" cy="38100"/>
            </a:xfrm>
            <a:custGeom>
              <a:avLst/>
              <a:gdLst/>
              <a:ahLst/>
              <a:cxnLst/>
              <a:rect l="l" t="t" r="r" b="b"/>
              <a:pathLst>
                <a:path w="10621391" h="38100">
                  <a:moveTo>
                    <a:pt x="0" y="0"/>
                  </a:moveTo>
                  <a:lnTo>
                    <a:pt x="10621391" y="0"/>
                  </a:lnTo>
                  <a:lnTo>
                    <a:pt x="10621391" y="38100"/>
                  </a:lnTo>
                  <a:lnTo>
                    <a:pt x="0" y="38100"/>
                  </a:lnTo>
                  <a:close/>
                </a:path>
              </a:pathLst>
            </a:custGeom>
            <a:solidFill>
              <a:srgbClr val="F5A3A3"/>
            </a:solidFill>
          </p:spPr>
        </p:sp>
      </p:grpSp>
      <p:sp>
        <p:nvSpPr>
          <p:cNvPr id="16" name="TextBox 16"/>
          <p:cNvSpPr txBox="1"/>
          <p:nvPr/>
        </p:nvSpPr>
        <p:spPr>
          <a:xfrm>
            <a:off x="9274820" y="4430465"/>
            <a:ext cx="3080147"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Pick Their Meal</a:t>
            </a:r>
          </a:p>
        </p:txBody>
      </p:sp>
      <p:sp>
        <p:nvSpPr>
          <p:cNvPr id="17" name="TextBox 17"/>
          <p:cNvSpPr txBox="1"/>
          <p:nvPr/>
        </p:nvSpPr>
        <p:spPr>
          <a:xfrm>
            <a:off x="9274820" y="4886771"/>
            <a:ext cx="7966025" cy="932855"/>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Browse food options perfect for your chosen animal and select the quantity you'd like to donate.</a:t>
            </a:r>
          </a:p>
        </p:txBody>
      </p:sp>
      <p:sp>
        <p:nvSpPr>
          <p:cNvPr id="18" name="TextBox 18"/>
          <p:cNvSpPr txBox="1"/>
          <p:nvPr/>
        </p:nvSpPr>
        <p:spPr>
          <a:xfrm>
            <a:off x="1047155" y="6201519"/>
            <a:ext cx="1162645" cy="846386"/>
          </a:xfrm>
          <a:prstGeom prst="rect">
            <a:avLst/>
          </a:prstGeom>
        </p:spPr>
        <p:txBody>
          <a:bodyPr wrap="square" lIns="0" tIns="0" rIns="0" bIns="0" rtlCol="0" anchor="t">
            <a:spAutoFit/>
          </a:bodyPr>
          <a:lstStyle/>
          <a:p>
            <a:pPr>
              <a:lnSpc>
                <a:spcPts val="3250"/>
              </a:lnSpc>
            </a:pPr>
            <a:r>
              <a:rPr lang="en-US" sz="2000" dirty="0">
                <a:solidFill>
                  <a:srgbClr val="3B3535"/>
                </a:solidFill>
                <a:latin typeface="Red Hat Display"/>
                <a:ea typeface="Red Hat Display"/>
                <a:cs typeface="Red Hat Display"/>
                <a:sym typeface="Red Hat Display"/>
              </a:rPr>
              <a:t>03</a:t>
            </a:r>
          </a:p>
          <a:p>
            <a:pPr algn="l">
              <a:lnSpc>
                <a:spcPts val="3250"/>
              </a:lnSpc>
            </a:pPr>
            <a:endParaRPr lang="en-US" sz="2000" dirty="0">
              <a:solidFill>
                <a:srgbClr val="3B3535"/>
              </a:solidFill>
              <a:latin typeface="Red Hat Display"/>
              <a:ea typeface="Red Hat Display"/>
              <a:cs typeface="Red Hat Display"/>
              <a:sym typeface="Red Hat Display"/>
            </a:endParaRPr>
          </a:p>
        </p:txBody>
      </p:sp>
      <p:grpSp>
        <p:nvGrpSpPr>
          <p:cNvPr id="19" name="Group 19"/>
          <p:cNvGrpSpPr/>
          <p:nvPr/>
        </p:nvGrpSpPr>
        <p:grpSpPr>
          <a:xfrm>
            <a:off x="1047155" y="6693991"/>
            <a:ext cx="7965876" cy="28575"/>
            <a:chOff x="0" y="0"/>
            <a:chExt cx="10621168" cy="38100"/>
          </a:xfrm>
        </p:grpSpPr>
        <p:sp>
          <p:nvSpPr>
            <p:cNvPr id="20" name="Freeform 20"/>
            <p:cNvSpPr/>
            <p:nvPr/>
          </p:nvSpPr>
          <p:spPr>
            <a:xfrm>
              <a:off x="0" y="0"/>
              <a:ext cx="10621137" cy="38100"/>
            </a:xfrm>
            <a:custGeom>
              <a:avLst/>
              <a:gdLst/>
              <a:ahLst/>
              <a:cxnLst/>
              <a:rect l="l" t="t" r="r" b="b"/>
              <a:pathLst>
                <a:path w="10621137" h="38100">
                  <a:moveTo>
                    <a:pt x="0" y="0"/>
                  </a:moveTo>
                  <a:lnTo>
                    <a:pt x="10621137" y="0"/>
                  </a:lnTo>
                  <a:lnTo>
                    <a:pt x="10621137" y="38100"/>
                  </a:lnTo>
                  <a:lnTo>
                    <a:pt x="0" y="38100"/>
                  </a:lnTo>
                  <a:close/>
                </a:path>
              </a:pathLst>
            </a:custGeom>
            <a:solidFill>
              <a:srgbClr val="F5A3A3"/>
            </a:solidFill>
          </p:spPr>
        </p:sp>
      </p:grpSp>
      <p:sp>
        <p:nvSpPr>
          <p:cNvPr id="21" name="TextBox 21"/>
          <p:cNvSpPr txBox="1"/>
          <p:nvPr/>
        </p:nvSpPr>
        <p:spPr>
          <a:xfrm>
            <a:off x="1047155" y="6872436"/>
            <a:ext cx="3080147"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Make Your Donation</a:t>
            </a:r>
          </a:p>
        </p:txBody>
      </p:sp>
      <p:sp>
        <p:nvSpPr>
          <p:cNvPr id="22" name="TextBox 22"/>
          <p:cNvSpPr txBox="1"/>
          <p:nvPr/>
        </p:nvSpPr>
        <p:spPr>
          <a:xfrm>
            <a:off x="1047155" y="7328744"/>
            <a:ext cx="7965876" cy="932855"/>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Secure payment through UPI, PayPal, or Razorpay. Choose to donate anonymously or with your name.</a:t>
            </a:r>
          </a:p>
        </p:txBody>
      </p:sp>
      <p:sp>
        <p:nvSpPr>
          <p:cNvPr id="23" name="TextBox 23"/>
          <p:cNvSpPr txBox="1"/>
          <p:nvPr/>
        </p:nvSpPr>
        <p:spPr>
          <a:xfrm>
            <a:off x="9274820" y="6201519"/>
            <a:ext cx="631180" cy="423193"/>
          </a:xfrm>
          <a:prstGeom prst="rect">
            <a:avLst/>
          </a:prstGeom>
        </p:spPr>
        <p:txBody>
          <a:bodyPr wrap="square" lIns="0" tIns="0" rIns="0" bIns="0" rtlCol="0" anchor="t">
            <a:spAutoFit/>
          </a:bodyPr>
          <a:lstStyle/>
          <a:p>
            <a:pPr algn="l">
              <a:lnSpc>
                <a:spcPts val="3250"/>
              </a:lnSpc>
            </a:pPr>
            <a:r>
              <a:rPr lang="en-US" sz="2000" dirty="0">
                <a:solidFill>
                  <a:srgbClr val="3B3535"/>
                </a:solidFill>
                <a:latin typeface="Red Hat Display"/>
                <a:ea typeface="Red Hat Display"/>
                <a:cs typeface="Red Hat Display"/>
                <a:sym typeface="Red Hat Display"/>
              </a:rPr>
              <a:t>04</a:t>
            </a:r>
          </a:p>
        </p:txBody>
      </p:sp>
      <p:grpSp>
        <p:nvGrpSpPr>
          <p:cNvPr id="24" name="Group 24"/>
          <p:cNvGrpSpPr/>
          <p:nvPr/>
        </p:nvGrpSpPr>
        <p:grpSpPr>
          <a:xfrm>
            <a:off x="9274820" y="6693991"/>
            <a:ext cx="7966025" cy="28575"/>
            <a:chOff x="0" y="0"/>
            <a:chExt cx="10621367" cy="38100"/>
          </a:xfrm>
        </p:grpSpPr>
        <p:sp>
          <p:nvSpPr>
            <p:cNvPr id="25" name="Freeform 25"/>
            <p:cNvSpPr/>
            <p:nvPr/>
          </p:nvSpPr>
          <p:spPr>
            <a:xfrm>
              <a:off x="0" y="0"/>
              <a:ext cx="10621391" cy="38100"/>
            </a:xfrm>
            <a:custGeom>
              <a:avLst/>
              <a:gdLst/>
              <a:ahLst/>
              <a:cxnLst/>
              <a:rect l="l" t="t" r="r" b="b"/>
              <a:pathLst>
                <a:path w="10621391" h="38100">
                  <a:moveTo>
                    <a:pt x="0" y="0"/>
                  </a:moveTo>
                  <a:lnTo>
                    <a:pt x="10621391" y="0"/>
                  </a:lnTo>
                  <a:lnTo>
                    <a:pt x="10621391" y="38100"/>
                  </a:lnTo>
                  <a:lnTo>
                    <a:pt x="0" y="38100"/>
                  </a:lnTo>
                  <a:close/>
                </a:path>
              </a:pathLst>
            </a:custGeom>
            <a:solidFill>
              <a:srgbClr val="F5A3A3"/>
            </a:solidFill>
          </p:spPr>
        </p:sp>
      </p:grpSp>
      <p:sp>
        <p:nvSpPr>
          <p:cNvPr id="26" name="TextBox 26"/>
          <p:cNvSpPr txBox="1"/>
          <p:nvPr/>
        </p:nvSpPr>
        <p:spPr>
          <a:xfrm>
            <a:off x="9274820" y="6872436"/>
            <a:ext cx="3080147"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We Deliver</a:t>
            </a:r>
          </a:p>
        </p:txBody>
      </p:sp>
      <p:sp>
        <p:nvSpPr>
          <p:cNvPr id="27" name="TextBox 27"/>
          <p:cNvSpPr txBox="1"/>
          <p:nvPr/>
        </p:nvSpPr>
        <p:spPr>
          <a:xfrm>
            <a:off x="9274820" y="7328744"/>
            <a:ext cx="7966025" cy="932855"/>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Our trusted partners purchase and deliver the food directly to animals in shelters and streets.</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sp>
        <p:nvSpPr>
          <p:cNvPr id="6" name="TextBox 6"/>
          <p:cNvSpPr txBox="1"/>
          <p:nvPr/>
        </p:nvSpPr>
        <p:spPr>
          <a:xfrm>
            <a:off x="1047155" y="856357"/>
            <a:ext cx="6160442" cy="798462"/>
          </a:xfrm>
          <a:prstGeom prst="rect">
            <a:avLst/>
          </a:prstGeom>
        </p:spPr>
        <p:txBody>
          <a:bodyPr lIns="0" tIns="0" rIns="0" bIns="0" rtlCol="0" anchor="t">
            <a:spAutoFit/>
          </a:bodyPr>
          <a:lstStyle/>
          <a:p>
            <a:pPr algn="l">
              <a:lnSpc>
                <a:spcPts val="6062"/>
              </a:lnSpc>
            </a:pPr>
            <a:r>
              <a:rPr lang="en-US" sz="4812">
                <a:solidFill>
                  <a:srgbClr val="1F1E1E"/>
                </a:solidFill>
                <a:latin typeface="Red Hat Display"/>
                <a:ea typeface="Red Hat Display"/>
                <a:cs typeface="Red Hat Display"/>
                <a:sym typeface="Red Hat Display"/>
              </a:rPr>
              <a:t>Track Your Impact</a:t>
            </a:r>
          </a:p>
        </p:txBody>
      </p:sp>
      <p:grpSp>
        <p:nvGrpSpPr>
          <p:cNvPr id="7" name="Group 7"/>
          <p:cNvGrpSpPr>
            <a:grpSpLocks noChangeAspect="1"/>
          </p:cNvGrpSpPr>
          <p:nvPr/>
        </p:nvGrpSpPr>
        <p:grpSpPr>
          <a:xfrm>
            <a:off x="1047155" y="2178398"/>
            <a:ext cx="5397848" cy="1047155"/>
            <a:chOff x="0" y="0"/>
            <a:chExt cx="7197130" cy="1396207"/>
          </a:xfrm>
        </p:grpSpPr>
        <p:sp>
          <p:nvSpPr>
            <p:cNvPr id="8" name="Freeform 8" descr="preencoded.png"/>
            <p:cNvSpPr/>
            <p:nvPr/>
          </p:nvSpPr>
          <p:spPr>
            <a:xfrm>
              <a:off x="0" y="0"/>
              <a:ext cx="7197090" cy="1396238"/>
            </a:xfrm>
            <a:custGeom>
              <a:avLst/>
              <a:gdLst/>
              <a:ahLst/>
              <a:cxnLst/>
              <a:rect l="l" t="t" r="r" b="b"/>
              <a:pathLst>
                <a:path w="7197090" h="1396238">
                  <a:moveTo>
                    <a:pt x="0" y="0"/>
                  </a:moveTo>
                  <a:lnTo>
                    <a:pt x="7197090" y="0"/>
                  </a:lnTo>
                  <a:lnTo>
                    <a:pt x="7197090" y="1396238"/>
                  </a:lnTo>
                  <a:lnTo>
                    <a:pt x="0" y="1396238"/>
                  </a:lnTo>
                  <a:lnTo>
                    <a:pt x="0" y="0"/>
                  </a:lnTo>
                  <a:close/>
                </a:path>
              </a:pathLst>
            </a:custGeom>
            <a:blipFill>
              <a:blip r:embed="rId4"/>
              <a:stretch>
                <a:fillRect t="-2"/>
              </a:stretch>
            </a:blipFill>
          </p:spPr>
        </p:sp>
      </p:grpSp>
      <p:sp>
        <p:nvSpPr>
          <p:cNvPr id="9" name="TextBox 9"/>
          <p:cNvSpPr txBox="1"/>
          <p:nvPr/>
        </p:nvSpPr>
        <p:spPr>
          <a:xfrm>
            <a:off x="1308944" y="3477816"/>
            <a:ext cx="3080148"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Location Tracking</a:t>
            </a:r>
          </a:p>
        </p:txBody>
      </p:sp>
      <p:sp>
        <p:nvSpPr>
          <p:cNvPr id="10" name="TextBox 10"/>
          <p:cNvSpPr txBox="1"/>
          <p:nvPr/>
        </p:nvSpPr>
        <p:spPr>
          <a:xfrm>
            <a:off x="1308944" y="3934122"/>
            <a:ext cx="4874270" cy="932855"/>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See exactly where your food was delivered on a map with real-time tracking updates.</a:t>
            </a:r>
          </a:p>
        </p:txBody>
      </p:sp>
      <p:grpSp>
        <p:nvGrpSpPr>
          <p:cNvPr id="11" name="Group 11"/>
          <p:cNvGrpSpPr>
            <a:grpSpLocks noChangeAspect="1"/>
          </p:cNvGrpSpPr>
          <p:nvPr/>
        </p:nvGrpSpPr>
        <p:grpSpPr>
          <a:xfrm>
            <a:off x="6445002" y="2178398"/>
            <a:ext cx="5397848" cy="1047155"/>
            <a:chOff x="0" y="0"/>
            <a:chExt cx="7197130" cy="1396207"/>
          </a:xfrm>
        </p:grpSpPr>
        <p:sp>
          <p:nvSpPr>
            <p:cNvPr id="12" name="Freeform 12" descr="preencoded.png"/>
            <p:cNvSpPr/>
            <p:nvPr/>
          </p:nvSpPr>
          <p:spPr>
            <a:xfrm>
              <a:off x="0" y="0"/>
              <a:ext cx="7197090" cy="1396238"/>
            </a:xfrm>
            <a:custGeom>
              <a:avLst/>
              <a:gdLst/>
              <a:ahLst/>
              <a:cxnLst/>
              <a:rect l="l" t="t" r="r" b="b"/>
              <a:pathLst>
                <a:path w="7197090" h="1396238">
                  <a:moveTo>
                    <a:pt x="0" y="0"/>
                  </a:moveTo>
                  <a:lnTo>
                    <a:pt x="7197090" y="0"/>
                  </a:lnTo>
                  <a:lnTo>
                    <a:pt x="7197090" y="1396238"/>
                  </a:lnTo>
                  <a:lnTo>
                    <a:pt x="0" y="1396238"/>
                  </a:lnTo>
                  <a:lnTo>
                    <a:pt x="0" y="0"/>
                  </a:lnTo>
                  <a:close/>
                </a:path>
              </a:pathLst>
            </a:custGeom>
            <a:blipFill>
              <a:blip r:embed="rId5"/>
              <a:stretch>
                <a:fillRect t="-2"/>
              </a:stretch>
            </a:blipFill>
          </p:spPr>
        </p:sp>
      </p:grpSp>
      <p:sp>
        <p:nvSpPr>
          <p:cNvPr id="13" name="TextBox 13"/>
          <p:cNvSpPr txBox="1"/>
          <p:nvPr/>
        </p:nvSpPr>
        <p:spPr>
          <a:xfrm>
            <a:off x="6706791" y="3477816"/>
            <a:ext cx="3080147"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See the Impact</a:t>
            </a:r>
          </a:p>
        </p:txBody>
      </p:sp>
      <p:sp>
        <p:nvSpPr>
          <p:cNvPr id="14" name="TextBox 14"/>
          <p:cNvSpPr txBox="1"/>
          <p:nvPr/>
        </p:nvSpPr>
        <p:spPr>
          <a:xfrm>
            <a:off x="6706791" y="3934122"/>
            <a:ext cx="4874270" cy="1692771"/>
          </a:xfrm>
          <a:prstGeom prst="rect">
            <a:avLst/>
          </a:prstGeom>
        </p:spPr>
        <p:txBody>
          <a:bodyPr lIns="0" tIns="0" rIns="0" bIns="0" rtlCol="0" anchor="t">
            <a:spAutoFit/>
          </a:bodyPr>
          <a:lstStyle/>
          <a:p>
            <a:pPr algn="l">
              <a:lnSpc>
                <a:spcPts val="3250"/>
              </a:lnSpc>
            </a:pPr>
            <a:r>
              <a:rPr lang="en-US" sz="2000" dirty="0">
                <a:solidFill>
                  <a:srgbClr val="3B3535"/>
                </a:solidFill>
                <a:latin typeface="Roboto"/>
                <a:ea typeface="Roboto"/>
                <a:cs typeface="Roboto"/>
                <a:sym typeface="Roboto"/>
              </a:rPr>
              <a:t>Receive photos and </a:t>
            </a:r>
            <a:r>
              <a:rPr lang="en-US" sz="2000" dirty="0" smtClean="0">
                <a:solidFill>
                  <a:srgbClr val="3B3535"/>
                </a:solidFill>
                <a:latin typeface="Roboto"/>
                <a:ea typeface="Roboto"/>
                <a:cs typeface="Roboto"/>
                <a:sym typeface="Roboto"/>
              </a:rPr>
              <a:t>videos Live and also stored as user’s dashboard, </a:t>
            </a:r>
            <a:r>
              <a:rPr lang="en-US" sz="2000" dirty="0">
                <a:solidFill>
                  <a:srgbClr val="3B3535"/>
                </a:solidFill>
                <a:latin typeface="Roboto"/>
                <a:ea typeface="Roboto"/>
                <a:cs typeface="Roboto"/>
                <a:sym typeface="Roboto"/>
              </a:rPr>
              <a:t>showing your food being delivered and animals being fed.</a:t>
            </a:r>
          </a:p>
        </p:txBody>
      </p:sp>
      <p:grpSp>
        <p:nvGrpSpPr>
          <p:cNvPr id="15" name="Group 15"/>
          <p:cNvGrpSpPr>
            <a:grpSpLocks noChangeAspect="1"/>
          </p:cNvGrpSpPr>
          <p:nvPr/>
        </p:nvGrpSpPr>
        <p:grpSpPr>
          <a:xfrm>
            <a:off x="11842849" y="2178398"/>
            <a:ext cx="5397848" cy="1047155"/>
            <a:chOff x="0" y="0"/>
            <a:chExt cx="7197130" cy="1396207"/>
          </a:xfrm>
        </p:grpSpPr>
        <p:sp>
          <p:nvSpPr>
            <p:cNvPr id="16" name="Freeform 16" descr="preencoded.png"/>
            <p:cNvSpPr/>
            <p:nvPr/>
          </p:nvSpPr>
          <p:spPr>
            <a:xfrm>
              <a:off x="0" y="0"/>
              <a:ext cx="7197090" cy="1396238"/>
            </a:xfrm>
            <a:custGeom>
              <a:avLst/>
              <a:gdLst/>
              <a:ahLst/>
              <a:cxnLst/>
              <a:rect l="l" t="t" r="r" b="b"/>
              <a:pathLst>
                <a:path w="7197090" h="1396238">
                  <a:moveTo>
                    <a:pt x="0" y="0"/>
                  </a:moveTo>
                  <a:lnTo>
                    <a:pt x="7197090" y="0"/>
                  </a:lnTo>
                  <a:lnTo>
                    <a:pt x="7197090" y="1396238"/>
                  </a:lnTo>
                  <a:lnTo>
                    <a:pt x="0" y="1396238"/>
                  </a:lnTo>
                  <a:lnTo>
                    <a:pt x="0" y="0"/>
                  </a:lnTo>
                  <a:close/>
                </a:path>
              </a:pathLst>
            </a:custGeom>
            <a:blipFill>
              <a:blip r:embed="rId6"/>
              <a:stretch>
                <a:fillRect t="-2"/>
              </a:stretch>
            </a:blipFill>
          </p:spPr>
        </p:sp>
      </p:grpSp>
      <p:sp>
        <p:nvSpPr>
          <p:cNvPr id="17" name="TextBox 17"/>
          <p:cNvSpPr txBox="1"/>
          <p:nvPr/>
        </p:nvSpPr>
        <p:spPr>
          <a:xfrm>
            <a:off x="12104637" y="3477816"/>
            <a:ext cx="3080148" cy="394544"/>
          </a:xfrm>
          <a:prstGeom prst="rect">
            <a:avLst/>
          </a:prstGeom>
        </p:spPr>
        <p:txBody>
          <a:bodyPr lIns="0" tIns="0" rIns="0" bIns="0" rtlCol="0" anchor="t">
            <a:spAutoFit/>
          </a:bodyPr>
          <a:lstStyle/>
          <a:p>
            <a:pPr algn="l">
              <a:lnSpc>
                <a:spcPts val="3000"/>
              </a:lnSpc>
            </a:pPr>
            <a:r>
              <a:rPr lang="en-US" sz="2375">
                <a:solidFill>
                  <a:srgbClr val="3B3535"/>
                </a:solidFill>
                <a:latin typeface="Red Hat Display"/>
                <a:ea typeface="Red Hat Display"/>
                <a:cs typeface="Red Hat Display"/>
                <a:sym typeface="Red Hat Display"/>
              </a:rPr>
              <a:t>Impact Badges</a:t>
            </a:r>
          </a:p>
        </p:txBody>
      </p:sp>
      <p:sp>
        <p:nvSpPr>
          <p:cNvPr id="18" name="TextBox 18"/>
          <p:cNvSpPr txBox="1"/>
          <p:nvPr/>
        </p:nvSpPr>
        <p:spPr>
          <a:xfrm>
            <a:off x="12104637" y="3934122"/>
            <a:ext cx="4874270" cy="1351657"/>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Get personalized impact reports and certificates with impact badges for your contributions.</a:t>
            </a:r>
          </a:p>
        </p:txBody>
      </p:sp>
      <p:grpSp>
        <p:nvGrpSpPr>
          <p:cNvPr id="19" name="Group 19"/>
          <p:cNvGrpSpPr>
            <a:grpSpLocks noChangeAspect="1"/>
          </p:cNvGrpSpPr>
          <p:nvPr/>
        </p:nvGrpSpPr>
        <p:grpSpPr>
          <a:xfrm>
            <a:off x="1056680" y="6011316"/>
            <a:ext cx="5251996" cy="3141761"/>
            <a:chOff x="0" y="0"/>
            <a:chExt cx="7002662" cy="4189015"/>
          </a:xfrm>
        </p:grpSpPr>
        <p:sp>
          <p:nvSpPr>
            <p:cNvPr id="20" name="Freeform 20" descr="preencoded.png"/>
            <p:cNvSpPr/>
            <p:nvPr/>
          </p:nvSpPr>
          <p:spPr>
            <a:xfrm>
              <a:off x="0" y="0"/>
              <a:ext cx="7002653" cy="4188968"/>
            </a:xfrm>
            <a:custGeom>
              <a:avLst/>
              <a:gdLst/>
              <a:ahLst/>
              <a:cxnLst/>
              <a:rect l="l" t="t" r="r" b="b"/>
              <a:pathLst>
                <a:path w="7002653" h="4188968">
                  <a:moveTo>
                    <a:pt x="0" y="0"/>
                  </a:moveTo>
                  <a:lnTo>
                    <a:pt x="7002653" y="0"/>
                  </a:lnTo>
                  <a:lnTo>
                    <a:pt x="7002653" y="4188968"/>
                  </a:lnTo>
                  <a:lnTo>
                    <a:pt x="0" y="4188968"/>
                  </a:lnTo>
                  <a:lnTo>
                    <a:pt x="0" y="0"/>
                  </a:lnTo>
                  <a:close/>
                </a:path>
              </a:pathLst>
            </a:custGeom>
            <a:blipFill>
              <a:blip r:embed="rId7"/>
              <a:stretch>
                <a:fillRect t="-59" b="-60"/>
              </a:stretch>
            </a:blipFill>
          </p:spPr>
        </p:sp>
      </p:grpSp>
      <p:grpSp>
        <p:nvGrpSpPr>
          <p:cNvPr id="21" name="Group 21"/>
          <p:cNvGrpSpPr>
            <a:grpSpLocks noChangeAspect="1"/>
          </p:cNvGrpSpPr>
          <p:nvPr/>
        </p:nvGrpSpPr>
        <p:grpSpPr>
          <a:xfrm>
            <a:off x="6518076" y="6011316"/>
            <a:ext cx="5251996" cy="3141761"/>
            <a:chOff x="0" y="0"/>
            <a:chExt cx="7002662" cy="4189015"/>
          </a:xfrm>
        </p:grpSpPr>
        <p:sp>
          <p:nvSpPr>
            <p:cNvPr id="22" name="Freeform 22" descr="preencoded.png"/>
            <p:cNvSpPr/>
            <p:nvPr/>
          </p:nvSpPr>
          <p:spPr>
            <a:xfrm>
              <a:off x="0" y="0"/>
              <a:ext cx="7002653" cy="4188968"/>
            </a:xfrm>
            <a:custGeom>
              <a:avLst/>
              <a:gdLst/>
              <a:ahLst/>
              <a:cxnLst/>
              <a:rect l="l" t="t" r="r" b="b"/>
              <a:pathLst>
                <a:path w="7002653" h="4188968">
                  <a:moveTo>
                    <a:pt x="0" y="0"/>
                  </a:moveTo>
                  <a:lnTo>
                    <a:pt x="7002653" y="0"/>
                  </a:lnTo>
                  <a:lnTo>
                    <a:pt x="7002653" y="4188968"/>
                  </a:lnTo>
                  <a:lnTo>
                    <a:pt x="0" y="4188968"/>
                  </a:lnTo>
                  <a:lnTo>
                    <a:pt x="0" y="0"/>
                  </a:lnTo>
                  <a:close/>
                </a:path>
              </a:pathLst>
            </a:custGeom>
            <a:blipFill>
              <a:blip r:embed="rId8"/>
              <a:stretch>
                <a:fillRect t="-59" b="-60"/>
              </a:stretch>
            </a:blipFill>
          </p:spPr>
        </p:sp>
      </p:grpSp>
      <p:grpSp>
        <p:nvGrpSpPr>
          <p:cNvPr id="23" name="Group 23"/>
          <p:cNvGrpSpPr>
            <a:grpSpLocks noChangeAspect="1"/>
          </p:cNvGrpSpPr>
          <p:nvPr/>
        </p:nvGrpSpPr>
        <p:grpSpPr>
          <a:xfrm>
            <a:off x="11979474" y="6011316"/>
            <a:ext cx="5251996" cy="3141761"/>
            <a:chOff x="0" y="0"/>
            <a:chExt cx="7002662" cy="4189015"/>
          </a:xfrm>
        </p:grpSpPr>
        <p:sp>
          <p:nvSpPr>
            <p:cNvPr id="24" name="Freeform 24" descr="preencoded.png"/>
            <p:cNvSpPr/>
            <p:nvPr/>
          </p:nvSpPr>
          <p:spPr>
            <a:xfrm>
              <a:off x="0" y="0"/>
              <a:ext cx="7002653" cy="4188968"/>
            </a:xfrm>
            <a:custGeom>
              <a:avLst/>
              <a:gdLst/>
              <a:ahLst/>
              <a:cxnLst/>
              <a:rect l="l" t="t" r="r" b="b"/>
              <a:pathLst>
                <a:path w="7002653" h="4188968">
                  <a:moveTo>
                    <a:pt x="0" y="0"/>
                  </a:moveTo>
                  <a:lnTo>
                    <a:pt x="7002653" y="0"/>
                  </a:lnTo>
                  <a:lnTo>
                    <a:pt x="7002653" y="4188968"/>
                  </a:lnTo>
                  <a:lnTo>
                    <a:pt x="0" y="4188968"/>
                  </a:lnTo>
                  <a:lnTo>
                    <a:pt x="0" y="0"/>
                  </a:lnTo>
                  <a:close/>
                </a:path>
              </a:pathLst>
            </a:custGeom>
            <a:blipFill>
              <a:blip r:embed="rId9"/>
              <a:stretch>
                <a:fillRect t="-59" b="-60"/>
              </a:stretch>
            </a:blipFill>
          </p:spPr>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sp>
        <p:nvSpPr>
          <p:cNvPr id="6" name="TextBox 6"/>
          <p:cNvSpPr txBox="1"/>
          <p:nvPr/>
        </p:nvSpPr>
        <p:spPr>
          <a:xfrm>
            <a:off x="1047155" y="2551360"/>
            <a:ext cx="6160442" cy="798462"/>
          </a:xfrm>
          <a:prstGeom prst="rect">
            <a:avLst/>
          </a:prstGeom>
        </p:spPr>
        <p:txBody>
          <a:bodyPr lIns="0" tIns="0" rIns="0" bIns="0" rtlCol="0" anchor="t">
            <a:spAutoFit/>
          </a:bodyPr>
          <a:lstStyle/>
          <a:p>
            <a:pPr algn="l">
              <a:lnSpc>
                <a:spcPts val="6062"/>
              </a:lnSpc>
            </a:pPr>
            <a:r>
              <a:rPr lang="en-US" sz="4812">
                <a:solidFill>
                  <a:srgbClr val="1F1E1E"/>
                </a:solidFill>
                <a:latin typeface="Red Hat Display"/>
                <a:ea typeface="Red Hat Display"/>
                <a:cs typeface="Red Hat Display"/>
                <a:sym typeface="Red Hat Display"/>
              </a:rPr>
              <a:t>Our Growing Impact</a:t>
            </a:r>
          </a:p>
        </p:txBody>
      </p:sp>
      <p:sp>
        <p:nvSpPr>
          <p:cNvPr id="7" name="TextBox 7"/>
          <p:cNvSpPr txBox="1"/>
          <p:nvPr/>
        </p:nvSpPr>
        <p:spPr>
          <a:xfrm>
            <a:off x="1047155" y="3778151"/>
            <a:ext cx="16193690" cy="514052"/>
          </a:xfrm>
          <a:prstGeom prst="rect">
            <a:avLst/>
          </a:prstGeom>
        </p:spPr>
        <p:txBody>
          <a:bodyPr lIns="0" tIns="0" rIns="0" bIns="0" rtlCol="0" anchor="t">
            <a:spAutoFit/>
          </a:bodyPr>
          <a:lstStyle/>
          <a:p>
            <a:pPr algn="l">
              <a:lnSpc>
                <a:spcPts val="3250"/>
              </a:lnSpc>
            </a:pPr>
            <a:r>
              <a:rPr lang="en-US" sz="2000">
                <a:solidFill>
                  <a:srgbClr val="3B3535"/>
                </a:solidFill>
                <a:latin typeface="Roboto"/>
                <a:ea typeface="Roboto"/>
                <a:cs typeface="Roboto"/>
                <a:sym typeface="Roboto"/>
              </a:rPr>
              <a:t>Every donation creates a ripple of kindness. Here's how we're making a difference together.</a:t>
            </a:r>
          </a:p>
        </p:txBody>
      </p:sp>
      <p:sp>
        <p:nvSpPr>
          <p:cNvPr id="8" name="TextBox 8"/>
          <p:cNvSpPr txBox="1"/>
          <p:nvPr/>
        </p:nvSpPr>
        <p:spPr>
          <a:xfrm>
            <a:off x="1047155" y="4841379"/>
            <a:ext cx="3802856" cy="740122"/>
          </a:xfrm>
          <a:prstGeom prst="rect">
            <a:avLst/>
          </a:prstGeom>
        </p:spPr>
        <p:txBody>
          <a:bodyPr lIns="0" tIns="0" rIns="0" bIns="0" rtlCol="0" anchor="t">
            <a:spAutoFit/>
          </a:bodyPr>
          <a:lstStyle/>
          <a:p>
            <a:pPr algn="ctr">
              <a:lnSpc>
                <a:spcPts val="6749"/>
              </a:lnSpc>
            </a:pPr>
            <a:r>
              <a:rPr lang="en-US" sz="6749">
                <a:solidFill>
                  <a:srgbClr val="3B3535"/>
                </a:solidFill>
                <a:latin typeface="Red Hat Display"/>
                <a:ea typeface="Red Hat Display"/>
                <a:cs typeface="Red Hat Display"/>
                <a:sym typeface="Red Hat Display"/>
              </a:rPr>
              <a:t>25</a:t>
            </a:r>
          </a:p>
        </p:txBody>
      </p:sp>
      <p:sp>
        <p:nvSpPr>
          <p:cNvPr id="9" name="TextBox 9"/>
          <p:cNvSpPr txBox="1"/>
          <p:nvPr/>
        </p:nvSpPr>
        <p:spPr>
          <a:xfrm>
            <a:off x="1408510" y="5899100"/>
            <a:ext cx="3080148" cy="394544"/>
          </a:xfrm>
          <a:prstGeom prst="rect">
            <a:avLst/>
          </a:prstGeom>
        </p:spPr>
        <p:txBody>
          <a:bodyPr lIns="0" tIns="0" rIns="0" bIns="0" rtlCol="0" anchor="t">
            <a:spAutoFit/>
          </a:bodyPr>
          <a:lstStyle/>
          <a:p>
            <a:pPr algn="ctr">
              <a:lnSpc>
                <a:spcPts val="3000"/>
              </a:lnSpc>
            </a:pPr>
            <a:r>
              <a:rPr lang="en-US" sz="2375">
                <a:solidFill>
                  <a:srgbClr val="3B3535"/>
                </a:solidFill>
                <a:latin typeface="Red Hat Display"/>
                <a:ea typeface="Red Hat Display"/>
                <a:cs typeface="Red Hat Display"/>
                <a:sym typeface="Red Hat Display"/>
              </a:rPr>
              <a:t>Animals Fed</a:t>
            </a:r>
          </a:p>
        </p:txBody>
      </p:sp>
      <p:sp>
        <p:nvSpPr>
          <p:cNvPr id="10" name="TextBox 10"/>
          <p:cNvSpPr txBox="1"/>
          <p:nvPr/>
        </p:nvSpPr>
        <p:spPr>
          <a:xfrm>
            <a:off x="1047155" y="6355408"/>
            <a:ext cx="3802856" cy="1351658"/>
          </a:xfrm>
          <a:prstGeom prst="rect">
            <a:avLst/>
          </a:prstGeom>
        </p:spPr>
        <p:txBody>
          <a:bodyPr lIns="0" tIns="0" rIns="0" bIns="0" rtlCol="0" anchor="t">
            <a:spAutoFit/>
          </a:bodyPr>
          <a:lstStyle/>
          <a:p>
            <a:pPr algn="ctr">
              <a:lnSpc>
                <a:spcPts val="3250"/>
              </a:lnSpc>
            </a:pPr>
            <a:r>
              <a:rPr lang="en-US" sz="2000">
                <a:solidFill>
                  <a:srgbClr val="3B3535"/>
                </a:solidFill>
                <a:latin typeface="Roboto"/>
                <a:ea typeface="Roboto"/>
                <a:cs typeface="Roboto"/>
                <a:sym typeface="Roboto"/>
              </a:rPr>
              <a:t>This month alone, bringing nourishment and hope to hungry animals</a:t>
            </a:r>
          </a:p>
        </p:txBody>
      </p:sp>
      <p:sp>
        <p:nvSpPr>
          <p:cNvPr id="11" name="TextBox 11"/>
          <p:cNvSpPr txBox="1"/>
          <p:nvPr/>
        </p:nvSpPr>
        <p:spPr>
          <a:xfrm>
            <a:off x="5177284" y="4841379"/>
            <a:ext cx="3803005" cy="740122"/>
          </a:xfrm>
          <a:prstGeom prst="rect">
            <a:avLst/>
          </a:prstGeom>
        </p:spPr>
        <p:txBody>
          <a:bodyPr lIns="0" tIns="0" rIns="0" bIns="0" rtlCol="0" anchor="t">
            <a:spAutoFit/>
          </a:bodyPr>
          <a:lstStyle/>
          <a:p>
            <a:pPr algn="ctr">
              <a:lnSpc>
                <a:spcPts val="6749"/>
              </a:lnSpc>
            </a:pPr>
            <a:r>
              <a:rPr lang="en-US" sz="6749">
                <a:solidFill>
                  <a:srgbClr val="3B3535"/>
                </a:solidFill>
                <a:latin typeface="Red Hat Display"/>
                <a:ea typeface="Red Hat Display"/>
                <a:cs typeface="Red Hat Display"/>
                <a:sym typeface="Red Hat Display"/>
              </a:rPr>
              <a:t>12</a:t>
            </a:r>
          </a:p>
        </p:txBody>
      </p:sp>
      <p:sp>
        <p:nvSpPr>
          <p:cNvPr id="12" name="TextBox 12"/>
          <p:cNvSpPr txBox="1"/>
          <p:nvPr/>
        </p:nvSpPr>
        <p:spPr>
          <a:xfrm>
            <a:off x="5538639" y="5899100"/>
            <a:ext cx="3080148" cy="394544"/>
          </a:xfrm>
          <a:prstGeom prst="rect">
            <a:avLst/>
          </a:prstGeom>
        </p:spPr>
        <p:txBody>
          <a:bodyPr lIns="0" tIns="0" rIns="0" bIns="0" rtlCol="0" anchor="t">
            <a:spAutoFit/>
          </a:bodyPr>
          <a:lstStyle/>
          <a:p>
            <a:pPr algn="ctr">
              <a:lnSpc>
                <a:spcPts val="3000"/>
              </a:lnSpc>
            </a:pPr>
            <a:r>
              <a:rPr lang="en-US" sz="2375">
                <a:solidFill>
                  <a:srgbClr val="3B3535"/>
                </a:solidFill>
                <a:latin typeface="Red Hat Display"/>
                <a:ea typeface="Red Hat Display"/>
                <a:cs typeface="Red Hat Display"/>
                <a:sym typeface="Red Hat Display"/>
              </a:rPr>
              <a:t>Kind Donors</a:t>
            </a:r>
          </a:p>
        </p:txBody>
      </p:sp>
      <p:sp>
        <p:nvSpPr>
          <p:cNvPr id="13" name="TextBox 13"/>
          <p:cNvSpPr txBox="1"/>
          <p:nvPr/>
        </p:nvSpPr>
        <p:spPr>
          <a:xfrm>
            <a:off x="5177284" y="6355408"/>
            <a:ext cx="3803005" cy="1351658"/>
          </a:xfrm>
          <a:prstGeom prst="rect">
            <a:avLst/>
          </a:prstGeom>
        </p:spPr>
        <p:txBody>
          <a:bodyPr lIns="0" tIns="0" rIns="0" bIns="0" rtlCol="0" anchor="t">
            <a:spAutoFit/>
          </a:bodyPr>
          <a:lstStyle/>
          <a:p>
            <a:pPr algn="ctr">
              <a:lnSpc>
                <a:spcPts val="3250"/>
              </a:lnSpc>
            </a:pPr>
            <a:r>
              <a:rPr lang="en-US" sz="2000">
                <a:solidFill>
                  <a:srgbClr val="3B3535"/>
                </a:solidFill>
                <a:latin typeface="Roboto"/>
                <a:ea typeface="Roboto"/>
                <a:cs typeface="Roboto"/>
                <a:sym typeface="Roboto"/>
              </a:rPr>
              <a:t>Growing daily as more compassionate hearts join our mission</a:t>
            </a:r>
          </a:p>
        </p:txBody>
      </p:sp>
      <p:sp>
        <p:nvSpPr>
          <p:cNvPr id="14" name="TextBox 14"/>
          <p:cNvSpPr txBox="1"/>
          <p:nvPr/>
        </p:nvSpPr>
        <p:spPr>
          <a:xfrm>
            <a:off x="9307562" y="4841379"/>
            <a:ext cx="3803005" cy="740122"/>
          </a:xfrm>
          <a:prstGeom prst="rect">
            <a:avLst/>
          </a:prstGeom>
        </p:spPr>
        <p:txBody>
          <a:bodyPr lIns="0" tIns="0" rIns="0" bIns="0" rtlCol="0" anchor="t">
            <a:spAutoFit/>
          </a:bodyPr>
          <a:lstStyle/>
          <a:p>
            <a:pPr algn="ctr">
              <a:lnSpc>
                <a:spcPts val="6749"/>
              </a:lnSpc>
            </a:pPr>
            <a:r>
              <a:rPr lang="en-US" sz="6749">
                <a:solidFill>
                  <a:srgbClr val="3B3535"/>
                </a:solidFill>
                <a:latin typeface="Red Hat Display"/>
                <a:ea typeface="Red Hat Display"/>
                <a:cs typeface="Red Hat Display"/>
                <a:sym typeface="Red Hat Display"/>
              </a:rPr>
              <a:t>4</a:t>
            </a:r>
          </a:p>
        </p:txBody>
      </p:sp>
      <p:sp>
        <p:nvSpPr>
          <p:cNvPr id="15" name="TextBox 15"/>
          <p:cNvSpPr txBox="1"/>
          <p:nvPr/>
        </p:nvSpPr>
        <p:spPr>
          <a:xfrm>
            <a:off x="9668916" y="5899100"/>
            <a:ext cx="3080148" cy="394544"/>
          </a:xfrm>
          <a:prstGeom prst="rect">
            <a:avLst/>
          </a:prstGeom>
        </p:spPr>
        <p:txBody>
          <a:bodyPr lIns="0" tIns="0" rIns="0" bIns="0" rtlCol="0" anchor="t">
            <a:spAutoFit/>
          </a:bodyPr>
          <a:lstStyle/>
          <a:p>
            <a:pPr algn="ctr">
              <a:lnSpc>
                <a:spcPts val="3000"/>
              </a:lnSpc>
            </a:pPr>
            <a:r>
              <a:rPr lang="en-US" sz="2375">
                <a:solidFill>
                  <a:srgbClr val="3B3535"/>
                </a:solidFill>
                <a:latin typeface="Red Hat Display"/>
                <a:ea typeface="Red Hat Display"/>
                <a:cs typeface="Red Hat Display"/>
                <a:sym typeface="Red Hat Display"/>
              </a:rPr>
              <a:t>Locations</a:t>
            </a:r>
          </a:p>
        </p:txBody>
      </p:sp>
      <p:sp>
        <p:nvSpPr>
          <p:cNvPr id="16" name="TextBox 16"/>
          <p:cNvSpPr txBox="1"/>
          <p:nvPr/>
        </p:nvSpPr>
        <p:spPr>
          <a:xfrm>
            <a:off x="9307562" y="6355408"/>
            <a:ext cx="3803005" cy="932855"/>
          </a:xfrm>
          <a:prstGeom prst="rect">
            <a:avLst/>
          </a:prstGeom>
        </p:spPr>
        <p:txBody>
          <a:bodyPr lIns="0" tIns="0" rIns="0" bIns="0" rtlCol="0" anchor="t">
            <a:spAutoFit/>
          </a:bodyPr>
          <a:lstStyle/>
          <a:p>
            <a:pPr algn="ctr">
              <a:lnSpc>
                <a:spcPts val="3250"/>
              </a:lnSpc>
            </a:pPr>
            <a:r>
              <a:rPr lang="en-US" sz="2000">
                <a:solidFill>
                  <a:srgbClr val="3B3535"/>
                </a:solidFill>
                <a:latin typeface="Roboto"/>
                <a:ea typeface="Roboto"/>
                <a:cs typeface="Roboto"/>
                <a:sym typeface="Roboto"/>
              </a:rPr>
              <a:t>Across the city, expanding our reach to help more animals</a:t>
            </a:r>
          </a:p>
        </p:txBody>
      </p:sp>
      <p:sp>
        <p:nvSpPr>
          <p:cNvPr id="17" name="TextBox 17"/>
          <p:cNvSpPr txBox="1"/>
          <p:nvPr/>
        </p:nvSpPr>
        <p:spPr>
          <a:xfrm>
            <a:off x="13437840" y="4841379"/>
            <a:ext cx="3803005" cy="740122"/>
          </a:xfrm>
          <a:prstGeom prst="rect">
            <a:avLst/>
          </a:prstGeom>
        </p:spPr>
        <p:txBody>
          <a:bodyPr lIns="0" tIns="0" rIns="0" bIns="0" rtlCol="0" anchor="t">
            <a:spAutoFit/>
          </a:bodyPr>
          <a:lstStyle/>
          <a:p>
            <a:pPr algn="ctr">
              <a:lnSpc>
                <a:spcPts val="6749"/>
              </a:lnSpc>
            </a:pPr>
            <a:r>
              <a:rPr lang="en-US" sz="6749">
                <a:solidFill>
                  <a:srgbClr val="3B3535"/>
                </a:solidFill>
                <a:latin typeface="Red Hat Display"/>
                <a:ea typeface="Red Hat Display"/>
                <a:cs typeface="Red Hat Display"/>
                <a:sym typeface="Red Hat Display"/>
              </a:rPr>
              <a:t>98%</a:t>
            </a:r>
          </a:p>
        </p:txBody>
      </p:sp>
      <p:sp>
        <p:nvSpPr>
          <p:cNvPr id="18" name="TextBox 18"/>
          <p:cNvSpPr txBox="1"/>
          <p:nvPr/>
        </p:nvSpPr>
        <p:spPr>
          <a:xfrm>
            <a:off x="13799195" y="5899100"/>
            <a:ext cx="3080148" cy="394544"/>
          </a:xfrm>
          <a:prstGeom prst="rect">
            <a:avLst/>
          </a:prstGeom>
        </p:spPr>
        <p:txBody>
          <a:bodyPr lIns="0" tIns="0" rIns="0" bIns="0" rtlCol="0" anchor="t">
            <a:spAutoFit/>
          </a:bodyPr>
          <a:lstStyle/>
          <a:p>
            <a:pPr algn="ctr">
              <a:lnSpc>
                <a:spcPts val="3000"/>
              </a:lnSpc>
            </a:pPr>
            <a:r>
              <a:rPr lang="en-US" sz="2375">
                <a:solidFill>
                  <a:srgbClr val="3B3535"/>
                </a:solidFill>
                <a:latin typeface="Red Hat Display"/>
                <a:ea typeface="Red Hat Display"/>
                <a:cs typeface="Red Hat Display"/>
                <a:sym typeface="Red Hat Display"/>
              </a:rPr>
              <a:t>Success Rate</a:t>
            </a:r>
          </a:p>
        </p:txBody>
      </p:sp>
      <p:sp>
        <p:nvSpPr>
          <p:cNvPr id="19" name="TextBox 19"/>
          <p:cNvSpPr txBox="1"/>
          <p:nvPr/>
        </p:nvSpPr>
        <p:spPr>
          <a:xfrm>
            <a:off x="13437840" y="6355408"/>
            <a:ext cx="3803005" cy="932855"/>
          </a:xfrm>
          <a:prstGeom prst="rect">
            <a:avLst/>
          </a:prstGeom>
        </p:spPr>
        <p:txBody>
          <a:bodyPr lIns="0" tIns="0" rIns="0" bIns="0" rtlCol="0" anchor="t">
            <a:spAutoFit/>
          </a:bodyPr>
          <a:lstStyle/>
          <a:p>
            <a:pPr algn="ctr">
              <a:lnSpc>
                <a:spcPts val="3250"/>
              </a:lnSpc>
            </a:pPr>
            <a:r>
              <a:rPr lang="en-US" sz="2000">
                <a:solidFill>
                  <a:srgbClr val="3B3535"/>
                </a:solidFill>
                <a:latin typeface="Roboto"/>
                <a:ea typeface="Roboto"/>
                <a:cs typeface="Roboto"/>
                <a:sym typeface="Roboto"/>
              </a:rPr>
              <a:t>Delivered with proof, ensuring transparency and trust</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18288000" cy="10287000"/>
            <a:chOff x="0" y="0"/>
            <a:chExt cx="24384000" cy="13716000"/>
          </a:xfrm>
        </p:grpSpPr>
        <p:sp>
          <p:nvSpPr>
            <p:cNvPr id="3" name="Freeform 3" descr="preencoded.png"/>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a:stretch>
            </a:blip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AFA"/>
            </a:solidFill>
          </p:spPr>
        </p:sp>
      </p:grpSp>
      <p:grpSp>
        <p:nvGrpSpPr>
          <p:cNvPr id="6" name="Group 6"/>
          <p:cNvGrpSpPr>
            <a:grpSpLocks noChangeAspect="1"/>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4"/>
              <a:stretch>
                <a:fillRect/>
              </a:stretch>
            </a:blipFill>
          </p:spPr>
        </p:sp>
      </p:grpSp>
      <p:sp>
        <p:nvSpPr>
          <p:cNvPr id="8" name="TextBox 8"/>
          <p:cNvSpPr txBox="1"/>
          <p:nvPr/>
        </p:nvSpPr>
        <p:spPr>
          <a:xfrm>
            <a:off x="7905155" y="1645741"/>
            <a:ext cx="6160442" cy="798463"/>
          </a:xfrm>
          <a:prstGeom prst="rect">
            <a:avLst/>
          </a:prstGeom>
        </p:spPr>
        <p:txBody>
          <a:bodyPr lIns="0" tIns="0" rIns="0" bIns="0" rtlCol="0" anchor="t">
            <a:spAutoFit/>
          </a:bodyPr>
          <a:lstStyle/>
          <a:p>
            <a:pPr algn="l">
              <a:lnSpc>
                <a:spcPts val="6062"/>
              </a:lnSpc>
            </a:pPr>
            <a:r>
              <a:rPr lang="en-US" sz="4812">
                <a:solidFill>
                  <a:srgbClr val="1F1E1E"/>
                </a:solidFill>
                <a:latin typeface="Red Hat Display"/>
                <a:ea typeface="Red Hat Display"/>
                <a:cs typeface="Red Hat Display"/>
                <a:sym typeface="Red Hat Display"/>
              </a:rPr>
              <a:t>Our Mission &amp; Vision</a:t>
            </a:r>
          </a:p>
        </p:txBody>
      </p:sp>
      <p:grpSp>
        <p:nvGrpSpPr>
          <p:cNvPr id="9" name="Group 9"/>
          <p:cNvGrpSpPr/>
          <p:nvPr/>
        </p:nvGrpSpPr>
        <p:grpSpPr>
          <a:xfrm>
            <a:off x="7905155" y="3131344"/>
            <a:ext cx="4348460" cy="5186660"/>
            <a:chOff x="0" y="0"/>
            <a:chExt cx="5797947" cy="6915547"/>
          </a:xfrm>
        </p:grpSpPr>
        <p:sp>
          <p:nvSpPr>
            <p:cNvPr id="10" name="Freeform 10"/>
            <p:cNvSpPr/>
            <p:nvPr/>
          </p:nvSpPr>
          <p:spPr>
            <a:xfrm>
              <a:off x="0" y="0"/>
              <a:ext cx="5797931" cy="6915531"/>
            </a:xfrm>
            <a:custGeom>
              <a:avLst/>
              <a:gdLst/>
              <a:ahLst/>
              <a:cxnLst/>
              <a:rect l="l" t="t" r="r" b="b"/>
              <a:pathLst>
                <a:path w="5797931" h="6915531">
                  <a:moveTo>
                    <a:pt x="0" y="52324"/>
                  </a:moveTo>
                  <a:cubicBezTo>
                    <a:pt x="0" y="23495"/>
                    <a:pt x="23495" y="0"/>
                    <a:pt x="52324" y="0"/>
                  </a:cubicBezTo>
                  <a:lnTo>
                    <a:pt x="5745607" y="0"/>
                  </a:lnTo>
                  <a:cubicBezTo>
                    <a:pt x="5774563" y="0"/>
                    <a:pt x="5797931" y="23495"/>
                    <a:pt x="5797931" y="52324"/>
                  </a:cubicBezTo>
                  <a:lnTo>
                    <a:pt x="5797931" y="6863207"/>
                  </a:lnTo>
                  <a:cubicBezTo>
                    <a:pt x="5797931" y="6892163"/>
                    <a:pt x="5774436" y="6915531"/>
                    <a:pt x="5745607" y="6915531"/>
                  </a:cubicBezTo>
                  <a:lnTo>
                    <a:pt x="52324" y="6915531"/>
                  </a:lnTo>
                  <a:cubicBezTo>
                    <a:pt x="23368" y="6915531"/>
                    <a:pt x="0" y="6892036"/>
                    <a:pt x="0" y="6863207"/>
                  </a:cubicBezTo>
                  <a:close/>
                </a:path>
              </a:pathLst>
            </a:custGeom>
            <a:solidFill>
              <a:srgbClr val="B6D6FC"/>
            </a:solidFill>
          </p:spPr>
        </p:sp>
      </p:grpSp>
      <p:grpSp>
        <p:nvGrpSpPr>
          <p:cNvPr id="11" name="Group 11"/>
          <p:cNvGrpSpPr>
            <a:grpSpLocks noChangeAspect="1"/>
          </p:cNvGrpSpPr>
          <p:nvPr/>
        </p:nvGrpSpPr>
        <p:grpSpPr>
          <a:xfrm>
            <a:off x="8166944" y="3487490"/>
            <a:ext cx="461962" cy="369540"/>
            <a:chOff x="0" y="0"/>
            <a:chExt cx="615950" cy="492720"/>
          </a:xfrm>
        </p:grpSpPr>
        <p:sp>
          <p:nvSpPr>
            <p:cNvPr id="12" name="Freeform 12" descr="preencoded.png"/>
            <p:cNvSpPr/>
            <p:nvPr/>
          </p:nvSpPr>
          <p:spPr>
            <a:xfrm>
              <a:off x="0" y="0"/>
              <a:ext cx="615950" cy="492760"/>
            </a:xfrm>
            <a:custGeom>
              <a:avLst/>
              <a:gdLst/>
              <a:ahLst/>
              <a:cxnLst/>
              <a:rect l="l" t="t" r="r" b="b"/>
              <a:pathLst>
                <a:path w="615950" h="492760">
                  <a:moveTo>
                    <a:pt x="0" y="0"/>
                  </a:moveTo>
                  <a:lnTo>
                    <a:pt x="615950" y="0"/>
                  </a:lnTo>
                  <a:lnTo>
                    <a:pt x="615950" y="492760"/>
                  </a:lnTo>
                  <a:lnTo>
                    <a:pt x="0" y="492760"/>
                  </a:lnTo>
                  <a:lnTo>
                    <a:pt x="0" y="0"/>
                  </a:lnTo>
                  <a:close/>
                </a:path>
              </a:pathLst>
            </a:custGeom>
            <a:blipFill>
              <a:blip r:embed="rId5"/>
              <a:stretch>
                <a:fillRect l="-252" r="-252" b="8"/>
              </a:stretch>
            </a:blipFill>
          </p:spPr>
        </p:sp>
      </p:grpSp>
      <p:sp>
        <p:nvSpPr>
          <p:cNvPr id="13" name="TextBox 13"/>
          <p:cNvSpPr txBox="1"/>
          <p:nvPr/>
        </p:nvSpPr>
        <p:spPr>
          <a:xfrm>
            <a:off x="8890695" y="3439417"/>
            <a:ext cx="3101131" cy="481161"/>
          </a:xfrm>
          <a:prstGeom prst="rect">
            <a:avLst/>
          </a:prstGeom>
        </p:spPr>
        <p:txBody>
          <a:bodyPr lIns="0" tIns="0" rIns="0" bIns="0" rtlCol="0" anchor="t">
            <a:spAutoFit/>
          </a:bodyPr>
          <a:lstStyle/>
          <a:p>
            <a:pPr algn="l">
              <a:lnSpc>
                <a:spcPts val="3625"/>
              </a:lnSpc>
            </a:pPr>
            <a:r>
              <a:rPr lang="en-US" sz="2874">
                <a:solidFill>
                  <a:srgbClr val="000000"/>
                </a:solidFill>
                <a:latin typeface="Red Hat Display"/>
                <a:ea typeface="Red Hat Display"/>
                <a:cs typeface="Red Hat Display"/>
                <a:sym typeface="Red Hat Display"/>
              </a:rPr>
              <a:t>Mission</a:t>
            </a:r>
          </a:p>
        </p:txBody>
      </p:sp>
      <p:sp>
        <p:nvSpPr>
          <p:cNvPr id="14" name="TextBox 14"/>
          <p:cNvSpPr txBox="1"/>
          <p:nvPr/>
        </p:nvSpPr>
        <p:spPr>
          <a:xfrm>
            <a:off x="8890695" y="4087117"/>
            <a:ext cx="3101131" cy="3864471"/>
          </a:xfrm>
          <a:prstGeom prst="rect">
            <a:avLst/>
          </a:prstGeom>
        </p:spPr>
        <p:txBody>
          <a:bodyPr lIns="0" tIns="0" rIns="0" bIns="0" rtlCol="0" anchor="t">
            <a:spAutoFit/>
          </a:bodyPr>
          <a:lstStyle/>
          <a:p>
            <a:pPr algn="l">
              <a:lnSpc>
                <a:spcPts val="3250"/>
              </a:lnSpc>
            </a:pPr>
            <a:r>
              <a:rPr lang="en-US" sz="2000">
                <a:solidFill>
                  <a:srgbClr val="000000"/>
                </a:solidFill>
                <a:latin typeface="Roboto"/>
                <a:ea typeface="Roboto"/>
                <a:cs typeface="Roboto"/>
                <a:sym typeface="Roboto"/>
              </a:rPr>
              <a:t>To create a transparent, accessible platform that connects compassionate donors with hungry animals, ensuring every donation directly feeds those in need while building a community of animal lovers.</a:t>
            </a:r>
          </a:p>
        </p:txBody>
      </p:sp>
      <p:grpSp>
        <p:nvGrpSpPr>
          <p:cNvPr id="15" name="Group 15"/>
          <p:cNvGrpSpPr/>
          <p:nvPr/>
        </p:nvGrpSpPr>
        <p:grpSpPr>
          <a:xfrm>
            <a:off x="12901910" y="3131344"/>
            <a:ext cx="4348460" cy="4767858"/>
            <a:chOff x="0" y="0"/>
            <a:chExt cx="5797947" cy="6357143"/>
          </a:xfrm>
        </p:grpSpPr>
        <p:sp>
          <p:nvSpPr>
            <p:cNvPr id="16" name="Freeform 16"/>
            <p:cNvSpPr/>
            <p:nvPr/>
          </p:nvSpPr>
          <p:spPr>
            <a:xfrm>
              <a:off x="0" y="0"/>
              <a:ext cx="5797931" cy="6357112"/>
            </a:xfrm>
            <a:custGeom>
              <a:avLst/>
              <a:gdLst/>
              <a:ahLst/>
              <a:cxnLst/>
              <a:rect l="l" t="t" r="r" b="b"/>
              <a:pathLst>
                <a:path w="5797931" h="6357112">
                  <a:moveTo>
                    <a:pt x="0" y="52324"/>
                  </a:moveTo>
                  <a:cubicBezTo>
                    <a:pt x="0" y="23495"/>
                    <a:pt x="23495" y="0"/>
                    <a:pt x="52324" y="0"/>
                  </a:cubicBezTo>
                  <a:lnTo>
                    <a:pt x="5745607" y="0"/>
                  </a:lnTo>
                  <a:cubicBezTo>
                    <a:pt x="5774563" y="0"/>
                    <a:pt x="5797931" y="23495"/>
                    <a:pt x="5797931" y="52324"/>
                  </a:cubicBezTo>
                  <a:lnTo>
                    <a:pt x="5797931" y="6304788"/>
                  </a:lnTo>
                  <a:cubicBezTo>
                    <a:pt x="5797931" y="6333744"/>
                    <a:pt x="5774436" y="6357112"/>
                    <a:pt x="5745607" y="6357112"/>
                  </a:cubicBezTo>
                  <a:lnTo>
                    <a:pt x="52324" y="6357112"/>
                  </a:lnTo>
                  <a:cubicBezTo>
                    <a:pt x="23368" y="6357112"/>
                    <a:pt x="0" y="6333617"/>
                    <a:pt x="0" y="6304788"/>
                  </a:cubicBezTo>
                  <a:close/>
                </a:path>
              </a:pathLst>
            </a:custGeom>
            <a:solidFill>
              <a:srgbClr val="B6FCB8"/>
            </a:solidFill>
          </p:spPr>
        </p:sp>
      </p:grpSp>
      <p:grpSp>
        <p:nvGrpSpPr>
          <p:cNvPr id="17" name="Group 17"/>
          <p:cNvGrpSpPr>
            <a:grpSpLocks noChangeAspect="1"/>
          </p:cNvGrpSpPr>
          <p:nvPr/>
        </p:nvGrpSpPr>
        <p:grpSpPr>
          <a:xfrm>
            <a:off x="13163699" y="3487490"/>
            <a:ext cx="461962" cy="369540"/>
            <a:chOff x="0" y="0"/>
            <a:chExt cx="615950" cy="492720"/>
          </a:xfrm>
        </p:grpSpPr>
        <p:sp>
          <p:nvSpPr>
            <p:cNvPr id="18" name="Freeform 18" descr="preencoded.png"/>
            <p:cNvSpPr/>
            <p:nvPr/>
          </p:nvSpPr>
          <p:spPr>
            <a:xfrm>
              <a:off x="0" y="0"/>
              <a:ext cx="615950" cy="492760"/>
            </a:xfrm>
            <a:custGeom>
              <a:avLst/>
              <a:gdLst/>
              <a:ahLst/>
              <a:cxnLst/>
              <a:rect l="l" t="t" r="r" b="b"/>
              <a:pathLst>
                <a:path w="615950" h="492760">
                  <a:moveTo>
                    <a:pt x="0" y="0"/>
                  </a:moveTo>
                  <a:lnTo>
                    <a:pt x="615950" y="0"/>
                  </a:lnTo>
                  <a:lnTo>
                    <a:pt x="615950" y="492760"/>
                  </a:lnTo>
                  <a:lnTo>
                    <a:pt x="0" y="492760"/>
                  </a:lnTo>
                  <a:lnTo>
                    <a:pt x="0" y="0"/>
                  </a:lnTo>
                  <a:close/>
                </a:path>
              </a:pathLst>
            </a:custGeom>
            <a:blipFill>
              <a:blip r:embed="rId6"/>
              <a:stretch>
                <a:fillRect l="-252" r="-252" b="8"/>
              </a:stretch>
            </a:blipFill>
          </p:spPr>
        </p:sp>
      </p:grpSp>
      <p:sp>
        <p:nvSpPr>
          <p:cNvPr id="19" name="TextBox 19"/>
          <p:cNvSpPr txBox="1"/>
          <p:nvPr/>
        </p:nvSpPr>
        <p:spPr>
          <a:xfrm>
            <a:off x="13887450" y="3439417"/>
            <a:ext cx="3101131" cy="481161"/>
          </a:xfrm>
          <a:prstGeom prst="rect">
            <a:avLst/>
          </a:prstGeom>
        </p:spPr>
        <p:txBody>
          <a:bodyPr lIns="0" tIns="0" rIns="0" bIns="0" rtlCol="0" anchor="t">
            <a:spAutoFit/>
          </a:bodyPr>
          <a:lstStyle/>
          <a:p>
            <a:pPr algn="l">
              <a:lnSpc>
                <a:spcPts val="3625"/>
              </a:lnSpc>
            </a:pPr>
            <a:r>
              <a:rPr lang="en-US" sz="2874">
                <a:solidFill>
                  <a:srgbClr val="000000"/>
                </a:solidFill>
                <a:latin typeface="Red Hat Display"/>
                <a:ea typeface="Red Hat Display"/>
                <a:cs typeface="Red Hat Display"/>
                <a:sym typeface="Red Hat Display"/>
              </a:rPr>
              <a:t>Vision</a:t>
            </a:r>
          </a:p>
        </p:txBody>
      </p:sp>
      <p:sp>
        <p:nvSpPr>
          <p:cNvPr id="20" name="TextBox 20"/>
          <p:cNvSpPr txBox="1"/>
          <p:nvPr/>
        </p:nvSpPr>
        <p:spPr>
          <a:xfrm>
            <a:off x="13887450" y="4087117"/>
            <a:ext cx="3101131" cy="3445669"/>
          </a:xfrm>
          <a:prstGeom prst="rect">
            <a:avLst/>
          </a:prstGeom>
        </p:spPr>
        <p:txBody>
          <a:bodyPr lIns="0" tIns="0" rIns="0" bIns="0" rtlCol="0" anchor="t">
            <a:spAutoFit/>
          </a:bodyPr>
          <a:lstStyle/>
          <a:p>
            <a:pPr algn="l">
              <a:lnSpc>
                <a:spcPts val="3250"/>
              </a:lnSpc>
            </a:pPr>
            <a:r>
              <a:rPr lang="en-US" sz="2000">
                <a:solidFill>
                  <a:srgbClr val="000000"/>
                </a:solidFill>
                <a:latin typeface="Roboto"/>
                <a:ea typeface="Roboto"/>
                <a:cs typeface="Roboto"/>
                <a:sym typeface="Roboto"/>
              </a:rPr>
              <a:t>A world where no animal goes hungry, where technology bridges the gap between human kindness and animal welfare, creating lasting positive impact through simple acts of compassion.</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TotalTime>
  <Words>757</Words>
  <Application>Microsoft Office PowerPoint</Application>
  <PresentationFormat>Personalizzato</PresentationFormat>
  <Paragraphs>116</Paragraphs>
  <Slides>12</Slides>
  <Notes>12</Notes>
  <HiddenSlides>0</HiddenSlides>
  <MMClips>1</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12</vt:i4>
      </vt:variant>
    </vt:vector>
  </HeadingPairs>
  <TitlesOfParts>
    <vt:vector size="17" baseType="lpstr">
      <vt:lpstr>Red Hat Display</vt:lpstr>
      <vt:lpstr>Roboto</vt:lpstr>
      <vt:lpstr>Calibri</vt:lpstr>
      <vt:lpstr>Arial</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OneBowl.pptx</dc:title>
  <cp:lastModifiedBy>Gourav Sharma</cp:lastModifiedBy>
  <cp:revision>13</cp:revision>
  <dcterms:created xsi:type="dcterms:W3CDTF">2006-08-16T00:00:00Z</dcterms:created>
  <dcterms:modified xsi:type="dcterms:W3CDTF">2025-09-15T18:10:38Z</dcterms:modified>
  <dc:identifier>DAGzEDkeatg</dc:identifier>
</cp:coreProperties>
</file>

<file path=docProps/thumbnail.jpeg>
</file>